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1" r:id="rId3"/>
  </p:sldIdLst>
  <p:sldSz cx="9720263" cy="12192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gen" initials="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F2"/>
    <a:srgbClr val="0967D2"/>
    <a:srgbClr val="5EECEC"/>
    <a:srgbClr val="0963C7"/>
    <a:srgbClr val="000000"/>
    <a:srgbClr val="E6E6E6"/>
    <a:srgbClr val="118B8C"/>
    <a:srgbClr val="FBB84B"/>
    <a:srgbClr val="FEE9C6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2" autoAdjust="0"/>
    <p:restoredTop sz="94660"/>
  </p:normalViewPr>
  <p:slideViewPr>
    <p:cSldViewPr snapToGrid="0">
      <p:cViewPr>
        <p:scale>
          <a:sx n="75" d="100"/>
          <a:sy n="75" d="100"/>
        </p:scale>
        <p:origin x="-2520" y="-78"/>
      </p:cViewPr>
      <p:guideLst>
        <p:guide orient="horz" pos="3840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995312"/>
            <a:ext cx="8262224" cy="4244622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6403623"/>
            <a:ext cx="7290197" cy="2943577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3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5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649111"/>
            <a:ext cx="2095932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649111"/>
            <a:ext cx="6166292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2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3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3039537"/>
            <a:ext cx="8383727" cy="5071532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8159048"/>
            <a:ext cx="8383727" cy="2666999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7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3245556"/>
            <a:ext cx="4131112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3245556"/>
            <a:ext cx="4131112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3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649114"/>
            <a:ext cx="8383727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2988734"/>
            <a:ext cx="4112126" cy="1464732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4453467"/>
            <a:ext cx="4112126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2988734"/>
            <a:ext cx="4132378" cy="1464732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4453467"/>
            <a:ext cx="4132378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98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9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7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812800"/>
            <a:ext cx="3135038" cy="284480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1755425"/>
            <a:ext cx="4920883" cy="8664222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657600"/>
            <a:ext cx="3135038" cy="6776156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812800"/>
            <a:ext cx="3135038" cy="284480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1755425"/>
            <a:ext cx="4920883" cy="8664222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657600"/>
            <a:ext cx="3135038" cy="6776156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1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649114"/>
            <a:ext cx="838372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3245556"/>
            <a:ext cx="838372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1300181"/>
            <a:ext cx="218705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20D1-65DB-435A-99FC-E95B3DFE2912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1300181"/>
            <a:ext cx="328058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1300181"/>
            <a:ext cx="218705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2C01-F1A8-4ADF-A831-FA9B316F0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58E4B2F-1DC7-48EE-BB2D-AC12E7FF39DF}"/>
              </a:ext>
            </a:extLst>
          </p:cNvPr>
          <p:cNvSpPr/>
          <p:nvPr/>
        </p:nvSpPr>
        <p:spPr>
          <a:xfrm>
            <a:off x="775683" y="899160"/>
            <a:ext cx="1784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25</a:t>
            </a:r>
            <a:endParaRPr lang="en-US" sz="11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79C5976-25B0-44B9-8998-59B84A7FC2CB}"/>
              </a:ext>
            </a:extLst>
          </p:cNvPr>
          <p:cNvSpPr txBox="1"/>
          <p:nvPr/>
        </p:nvSpPr>
        <p:spPr>
          <a:xfrm>
            <a:off x="397120" y="1515579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c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A689FE0-4A62-4139-ABCD-3A698C8B9381}"/>
              </a:ext>
            </a:extLst>
          </p:cNvPr>
          <p:cNvSpPr/>
          <p:nvPr/>
        </p:nvSpPr>
        <p:spPr>
          <a:xfrm>
            <a:off x="729963" y="2334907"/>
            <a:ext cx="18424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ИЮНЯ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8C382D96-E1B8-4971-BC6D-226DB006FC19}"/>
              </a:ext>
            </a:extLst>
          </p:cNvPr>
          <p:cNvCxnSpPr/>
          <p:nvPr/>
        </p:nvCxnSpPr>
        <p:spPr>
          <a:xfrm>
            <a:off x="2606040" y="1197294"/>
            <a:ext cx="0" cy="1800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482068E-F587-4804-8327-395B511FC65C}"/>
              </a:ext>
            </a:extLst>
          </p:cNvPr>
          <p:cNvSpPr txBox="1"/>
          <p:nvPr/>
        </p:nvSpPr>
        <p:spPr>
          <a:xfrm>
            <a:off x="2680129" y="1007748"/>
            <a:ext cx="6595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ПРИЕМ ДОКУМЕНТОВ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7F5F304-C821-42C2-9357-1A5BE3AC603A}"/>
              </a:ext>
            </a:extLst>
          </p:cNvPr>
          <p:cNvSpPr txBox="1"/>
          <p:nvPr/>
        </p:nvSpPr>
        <p:spPr>
          <a:xfrm>
            <a:off x="0" y="0"/>
            <a:ext cx="9720261" cy="943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44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1E92481-8DDD-4501-A2BC-F473E9DE4B86}"/>
              </a:ext>
            </a:extLst>
          </p:cNvPr>
          <p:cNvSpPr/>
          <p:nvPr/>
        </p:nvSpPr>
        <p:spPr>
          <a:xfrm>
            <a:off x="2788382" y="2056974"/>
            <a:ext cx="2166187" cy="93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008AF2"/>
                </a:solidFill>
                <a:latin typeface="Impact" panose="020B0806030902050204" pitchFamily="34" charset="0"/>
              </a:rPr>
              <a:t>НА БАЗЕ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E38014-2151-49FC-8A06-9C59CE0B07F8}"/>
              </a:ext>
            </a:extLst>
          </p:cNvPr>
          <p:cNvSpPr txBox="1"/>
          <p:nvPr/>
        </p:nvSpPr>
        <p:spPr>
          <a:xfrm>
            <a:off x="5000289" y="1939810"/>
            <a:ext cx="4092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9 класса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по 18 августа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DDDB830-431D-4A7D-8B70-CAD2AB956011}"/>
              </a:ext>
            </a:extLst>
          </p:cNvPr>
          <p:cNvSpPr txBox="1"/>
          <p:nvPr/>
        </p:nvSpPr>
        <p:spPr>
          <a:xfrm>
            <a:off x="5000289" y="2525946"/>
            <a:ext cx="4233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11 класса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по 20 августа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2C9429E6-10D2-4605-B818-B33936CDF047}"/>
              </a:ext>
            </a:extLst>
          </p:cNvPr>
          <p:cNvCxnSpPr>
            <a:cxnSpLocks/>
          </p:cNvCxnSpPr>
          <p:nvPr/>
        </p:nvCxnSpPr>
        <p:spPr>
          <a:xfrm rot="5400000">
            <a:off x="6901113" y="508585"/>
            <a:ext cx="0" cy="4032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AACB4E64-D4F4-434D-9695-3D06751735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8" y="56556"/>
            <a:ext cx="861989" cy="861564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3EC9AE3-F2E1-4D08-9BB2-CB5F9C26F115}"/>
              </a:ext>
            </a:extLst>
          </p:cNvPr>
          <p:cNvSpPr/>
          <p:nvPr/>
        </p:nvSpPr>
        <p:spPr>
          <a:xfrm>
            <a:off x="1541698" y="96321"/>
            <a:ext cx="7002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ПОСТУПЛЕНИЕ В КОЛЛЕДЖ - 2022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383C4683-358D-43CB-BCED-281BB0A6FFD6}"/>
              </a:ext>
            </a:extLst>
          </p:cNvPr>
          <p:cNvCxnSpPr/>
          <p:nvPr/>
        </p:nvCxnSpPr>
        <p:spPr>
          <a:xfrm>
            <a:off x="531691" y="4401360"/>
            <a:ext cx="0" cy="1332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C824DCF-FFD9-4C22-8175-2A9F3610A329}"/>
              </a:ext>
            </a:extLst>
          </p:cNvPr>
          <p:cNvSpPr/>
          <p:nvPr/>
        </p:nvSpPr>
        <p:spPr>
          <a:xfrm>
            <a:off x="618432" y="4232523"/>
            <a:ext cx="3434210" cy="154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КОЛЛЕДЖ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CollegeSmartNation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EGOV.KZ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F1128BC4-4BD7-487A-A99E-422B8BD9EA20}"/>
              </a:ext>
            </a:extLst>
          </p:cNvPr>
          <p:cNvSpPr/>
          <p:nvPr/>
        </p:nvSpPr>
        <p:spPr>
          <a:xfrm>
            <a:off x="679409" y="8188221"/>
            <a:ext cx="4205701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sz="2000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</a:t>
            </a:r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 ПРОВОДИТСЯ АВТОМАТИЗИРОВАНО </a:t>
            </a:r>
          </a:p>
          <a:p>
            <a:pPr algn="ctr">
              <a:buClr>
                <a:schemeClr val="tx1"/>
              </a:buClr>
            </a:pPr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ИС «</a:t>
            </a:r>
            <a:r>
              <a:rPr lang="ru-RU" sz="2000" dirty="0" err="1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</a:t>
            </a:r>
            <a:r>
              <a:rPr lang="en-US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ru-RU" sz="2000" dirty="0" err="1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martNation</a:t>
            </a:r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1B919452-7209-420F-9167-0986DDF563CC}"/>
              </a:ext>
            </a:extLst>
          </p:cNvPr>
          <p:cNvCxnSpPr/>
          <p:nvPr/>
        </p:nvCxnSpPr>
        <p:spPr>
          <a:xfrm>
            <a:off x="586661" y="9336373"/>
            <a:ext cx="0" cy="154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5BA38E06-08A0-44CF-99B0-BBB138E37A8A}"/>
              </a:ext>
            </a:extLst>
          </p:cNvPr>
          <p:cNvGrpSpPr/>
          <p:nvPr/>
        </p:nvGrpSpPr>
        <p:grpSpPr>
          <a:xfrm>
            <a:off x="241312" y="8242903"/>
            <a:ext cx="882000" cy="881880"/>
            <a:chOff x="6023588" y="4587650"/>
            <a:chExt cx="682965" cy="707887"/>
          </a:xfrm>
        </p:grpSpPr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1ADD23EA-D09A-4573-B888-B9800A568DC7}"/>
                </a:ext>
              </a:extLst>
            </p:cNvPr>
            <p:cNvSpPr/>
            <p:nvPr/>
          </p:nvSpPr>
          <p:spPr>
            <a:xfrm>
              <a:off x="6023588" y="4587650"/>
              <a:ext cx="682965" cy="707887"/>
            </a:xfrm>
            <a:prstGeom prst="ellipse">
              <a:avLst/>
            </a:prstGeom>
            <a:solidFill>
              <a:srgbClr val="0963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9" name="Рисунок 38">
              <a:extLst>
                <a:ext uri="{FF2B5EF4-FFF2-40B4-BE49-F238E27FC236}">
                  <a16:creationId xmlns="" xmlns:a16="http://schemas.microsoft.com/office/drawing/2014/main" id="{82743889-3F1B-4B80-9F3D-4FECC93186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983" b="37221"/>
            <a:stretch/>
          </p:blipFill>
          <p:spPr>
            <a:xfrm>
              <a:off x="6097944" y="4803152"/>
              <a:ext cx="534252" cy="261756"/>
            </a:xfrm>
            <a:prstGeom prst="rect">
              <a:avLst/>
            </a:prstGeom>
            <a:solidFill>
              <a:srgbClr val="FAA624"/>
            </a:solidFill>
          </p:spPr>
        </p:pic>
      </p:grp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A9888EE2-CD90-4370-BE8A-B72CA03B895C}"/>
              </a:ext>
            </a:extLst>
          </p:cNvPr>
          <p:cNvSpPr/>
          <p:nvPr/>
        </p:nvSpPr>
        <p:spPr>
          <a:xfrm>
            <a:off x="754995" y="7070447"/>
            <a:ext cx="253947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ДО: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колледжей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специальностей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3E71BEB8-4B1A-402B-9C5B-1CF449050D15}"/>
              </a:ext>
            </a:extLst>
          </p:cNvPr>
          <p:cNvSpPr/>
          <p:nvPr/>
        </p:nvSpPr>
        <p:spPr>
          <a:xfrm>
            <a:off x="5572913" y="3456647"/>
            <a:ext cx="37082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ПРИЕМЕ В КОЛЛЕДЖ ДЕЙСТВУЕТ КВОТА</a:t>
            </a:r>
          </a:p>
        </p:txBody>
      </p: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5DFF89B3-FBF6-4D89-92A7-EC43791E9F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77" y="3381833"/>
            <a:ext cx="830301" cy="830301"/>
          </a:xfrm>
          <a:prstGeom prst="ellipse">
            <a:avLst/>
          </a:prstGeom>
        </p:spPr>
      </p:pic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1F19C2A3-4E58-4881-B8DF-000218C725A4}"/>
              </a:ext>
            </a:extLst>
          </p:cNvPr>
          <p:cNvSpPr/>
          <p:nvPr/>
        </p:nvSpPr>
        <p:spPr>
          <a:xfrm>
            <a:off x="5323207" y="4321680"/>
            <a:ext cx="43967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 из числа инвалидов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I, II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приравненных к участникам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 из числа сельской молодежи;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казахской национальности, не являющихся гражданами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РК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детей-сирот и детей, оставшихся без попечения родителей;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 РК из числа сельской молодежи, переселяющихся в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трудодефицитные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регионы;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из многодетных семей;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из числа неполных семей;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из семей, воспитывающих детей-инвалидов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I, II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групп.</a:t>
            </a: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D0E4F2F3-2444-411E-8484-DDF3E38BAB62}"/>
              </a:ext>
            </a:extLst>
          </p:cNvPr>
          <p:cNvCxnSpPr/>
          <p:nvPr/>
        </p:nvCxnSpPr>
        <p:spPr>
          <a:xfrm>
            <a:off x="5259409" y="4473240"/>
            <a:ext cx="0" cy="381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A829070F-9AF6-4473-BF45-27F6F9AB94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706" y="3684971"/>
            <a:ext cx="588434" cy="379213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F2BF6D00-2D51-4E22-A0C1-F794754DD174}"/>
              </a:ext>
            </a:extLst>
          </p:cNvPr>
          <p:cNvSpPr/>
          <p:nvPr/>
        </p:nvSpPr>
        <p:spPr>
          <a:xfrm>
            <a:off x="6157871" y="9256027"/>
            <a:ext cx="1854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603073A1-65B6-4602-86E7-272A6A358CFC}"/>
              </a:ext>
            </a:extLst>
          </p:cNvPr>
          <p:cNvSpPr/>
          <p:nvPr/>
        </p:nvSpPr>
        <p:spPr>
          <a:xfrm>
            <a:off x="981786" y="3456647"/>
            <a:ext cx="390332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ПОДАТЬ ДОКУМЕНТЫ ЧЕРЕЗ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7C7C2FD4-098B-4794-9FB3-BD4BE069CE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10000" r="90000">
                        <a14:foregroundMark x1="47222" y1="20624" x2="47222" y2="20624"/>
                        <a14:foregroundMark x1="39333" y1="22877" x2="63556" y2="80763"/>
                        <a14:foregroundMark x1="41889" y1="22010" x2="52889" y2="21664"/>
                        <a14:foregroundMark x1="50889" y1="16811" x2="63667" y2="30329"/>
                        <a14:foregroundMark x1="44667" y1="20277" x2="44667" y2="20277"/>
                        <a14:foregroundMark x1="39556" y1="18718" x2="39556" y2="18718"/>
                        <a14:foregroundMark x1="39333" y1="19237" x2="39333" y2="19237"/>
                        <a14:foregroundMark x1="39333" y1="20971" x2="39333" y2="20971"/>
                        <a14:foregroundMark x1="39556" y1="20971" x2="39556" y2="20971"/>
                        <a14:foregroundMark x1="37000" y1="17851" x2="34889" y2="36742"/>
                        <a14:foregroundMark x1="60556" y1="21144" x2="63667" y2="27903"/>
                        <a14:foregroundMark x1="63222" y1="39168" x2="61000" y2="59445"/>
                        <a14:foregroundMark x1="58556" y1="34489" x2="45444" y2="45061"/>
                        <a14:foregroundMark x1="58556" y1="35009" x2="65444" y2="65338"/>
                        <a14:foregroundMark x1="41444" y1="38302" x2="34000" y2="80243"/>
                        <a14:foregroundMark x1="45889" y1="81629" x2="64556" y2="75737"/>
                        <a14:foregroundMark x1="48111" y1="66378" x2="58556" y2="64471"/>
                        <a14:foregroundMark x1="47556" y1="58406" x2="56111" y2="54419"/>
                        <a14:foregroundMark x1="42222" y1="79203" x2="43222" y2="78510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8" y="3389714"/>
            <a:ext cx="1323195" cy="848316"/>
          </a:xfrm>
          <a:prstGeom prst="rect">
            <a:avLst/>
          </a:prstGeom>
        </p:spPr>
      </p:pic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77A60397-5C25-4D84-80CD-DC4A98D332BB}"/>
              </a:ext>
            </a:extLst>
          </p:cNvPr>
          <p:cNvSpPr/>
          <p:nvPr/>
        </p:nvSpPr>
        <p:spPr>
          <a:xfrm>
            <a:off x="6439315" y="10784843"/>
            <a:ext cx="2902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СПЕЦИАЛЬНЫЕ</a:t>
            </a:r>
          </a:p>
          <a:p>
            <a:r>
              <a:rPr lang="ru-RU" sz="2000" dirty="0">
                <a:solidFill>
                  <a:srgbClr val="FFFF00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ТВОРЧЕСКИЕ ЭКЗАМЕНЫ</a:t>
            </a:r>
            <a:endParaRPr lang="ru-RU" sz="2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2EAF42AB-B040-4165-8967-CE4E635024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41" y="9316916"/>
            <a:ext cx="588434" cy="379213"/>
          </a:xfrm>
          <a:prstGeom prst="rect">
            <a:avLst/>
          </a:prstGeom>
        </p:spPr>
      </p:pic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30F413F2-27C8-4381-BCE3-C66E51D26EEF}"/>
              </a:ext>
            </a:extLst>
          </p:cNvPr>
          <p:cNvCxnSpPr/>
          <p:nvPr/>
        </p:nvCxnSpPr>
        <p:spPr>
          <a:xfrm>
            <a:off x="5277487" y="9430241"/>
            <a:ext cx="0" cy="273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блачко с текстом: прямоугольное 75">
            <a:extLst>
              <a:ext uri="{FF2B5EF4-FFF2-40B4-BE49-F238E27FC236}">
                <a16:creationId xmlns="" xmlns:a16="http://schemas.microsoft.com/office/drawing/2014/main" id="{A42E9BB7-59F2-4AB2-B88B-DC6E3B3E5677}"/>
              </a:ext>
            </a:extLst>
          </p:cNvPr>
          <p:cNvSpPr/>
          <p:nvPr/>
        </p:nvSpPr>
        <p:spPr>
          <a:xfrm>
            <a:off x="5588681" y="9845532"/>
            <a:ext cx="3753440" cy="707886"/>
          </a:xfrm>
          <a:prstGeom prst="wedgeRectCallout">
            <a:avLst>
              <a:gd name="adj1" fmla="val -20833"/>
              <a:gd name="adj2" fmla="val 8499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ПЕДАГОГИКА, МЕДИЦИНА, ТВОРЧЕСТВО</a:t>
            </a:r>
            <a:endParaRPr lang="ru-RU" sz="2000" dirty="0">
              <a:solidFill>
                <a:srgbClr val="008AF2"/>
              </a:solidFill>
              <a:latin typeface="Impact" panose="020B0806030902050204" pitchFamily="34" charset="0"/>
            </a:endParaRPr>
          </a:p>
        </p:txBody>
      </p:sp>
      <p:pic>
        <p:nvPicPr>
          <p:cNvPr id="78" name="Рисунок 77">
            <a:extLst>
              <a:ext uri="{FF2B5EF4-FFF2-40B4-BE49-F238E27FC236}">
                <a16:creationId xmlns="" xmlns:a16="http://schemas.microsoft.com/office/drawing/2014/main" id="{C0CAC337-BD05-4AEB-92FE-EBBA6EC3A0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55" y="10682293"/>
            <a:ext cx="776347" cy="776347"/>
          </a:xfrm>
          <a:prstGeom prst="rect">
            <a:avLst/>
          </a:prstGeom>
        </p:spPr>
      </p:pic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27207D81-C31F-4A4E-BB1A-B7443F8B957C}"/>
              </a:ext>
            </a:extLst>
          </p:cNvPr>
          <p:cNvSpPr/>
          <p:nvPr/>
        </p:nvSpPr>
        <p:spPr>
          <a:xfrm>
            <a:off x="631791" y="9246118"/>
            <a:ext cx="44110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КВАЛИФИКАЦИЯМ СПЕЦИАЛИСТА СРЕДНЕГО ЗВЕНА И ПРИКЛАДНОГО БАКАЛАВРА;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СРЕДНЕМУ КОНКУРСНОМУ БАЛЛУ ОЦЕНОК ОБЯЗАТЕЛЬНЫХ И ПРОФИЛЬНЫХ ПРЕДМЕТОВ </a:t>
            </a:r>
            <a:endParaRPr lang="ru-RU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="" xmlns:a16="http://schemas.microsoft.com/office/drawing/2014/main" id="{925F3E71-040B-4D84-8B09-71117A0E5519}"/>
              </a:ext>
            </a:extLst>
          </p:cNvPr>
          <p:cNvSpPr/>
          <p:nvPr/>
        </p:nvSpPr>
        <p:spPr>
          <a:xfrm>
            <a:off x="531692" y="5930537"/>
            <a:ext cx="4353418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ПРОХОЖДЕНИЯ ПРОФЕССИОНАЛЬНОЙ ДИАГНОСТИКИ В ИС </a:t>
            </a:r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sz="2000" dirty="0" err="1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CollegeSmartNation</a:t>
            </a:r>
            <a:r>
              <a:rPr lang="ru-RU" sz="2000" dirty="0">
                <a:solidFill>
                  <a:srgbClr val="008AF2"/>
                </a:solidFill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dirty="0">
              <a:solidFill>
                <a:srgbClr val="008AF2"/>
              </a:solidFill>
              <a:latin typeface="Impact" panose="020B0806030902050204" pitchFamily="34" charset="0"/>
            </a:endParaRPr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="" xmlns:a16="http://schemas.microsoft.com/office/drawing/2014/main" id="{D10ACB64-A0C2-498A-8D26-1D4949FB8C29}"/>
              </a:ext>
            </a:extLst>
          </p:cNvPr>
          <p:cNvCxnSpPr/>
          <p:nvPr/>
        </p:nvCxnSpPr>
        <p:spPr>
          <a:xfrm>
            <a:off x="529982" y="7154681"/>
            <a:ext cx="0" cy="100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A4BA1B74-52BC-44C6-895A-3C2804FD41AB}"/>
              </a:ext>
            </a:extLst>
          </p:cNvPr>
          <p:cNvSpPr/>
          <p:nvPr/>
        </p:nvSpPr>
        <p:spPr>
          <a:xfrm>
            <a:off x="287293" y="11064144"/>
            <a:ext cx="497211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РАБОЧИЕ СПЕЦИАЛЬНОСТИ – </a:t>
            </a:r>
          </a:p>
          <a:p>
            <a:pPr algn="ctr">
              <a:buClr>
                <a:schemeClr val="tx1"/>
              </a:buClr>
            </a:pPr>
            <a:r>
              <a:rPr lang="ru-RU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ЗАЧИСЛЕНИЕ  ПО РЕЗУЛЬТАТАМ СОБЕСЕДОВАНИЯ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="" xmlns:a16="http://schemas.microsoft.com/office/drawing/2014/main" id="{37B009F8-11A8-483F-918D-802B007C7E2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489" y="124316"/>
            <a:ext cx="825765" cy="82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58E4B2F-1DC7-48EE-BB2D-AC12E7FF39DF}"/>
              </a:ext>
            </a:extLst>
          </p:cNvPr>
          <p:cNvSpPr/>
          <p:nvPr/>
        </p:nvSpPr>
        <p:spPr>
          <a:xfrm>
            <a:off x="393038" y="899160"/>
            <a:ext cx="1784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25</a:t>
            </a:r>
            <a:endParaRPr lang="en-US" sz="11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A689FE0-4A62-4139-ABCD-3A698C8B9381}"/>
              </a:ext>
            </a:extLst>
          </p:cNvPr>
          <p:cNvSpPr/>
          <p:nvPr/>
        </p:nvSpPr>
        <p:spPr>
          <a:xfrm>
            <a:off x="0" y="2334907"/>
            <a:ext cx="2566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МАУСЫМНАН БАСТАП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8C382D96-E1B8-4971-BC6D-226DB006FC19}"/>
              </a:ext>
            </a:extLst>
          </p:cNvPr>
          <p:cNvCxnSpPr/>
          <p:nvPr/>
        </p:nvCxnSpPr>
        <p:spPr>
          <a:xfrm>
            <a:off x="2517550" y="1212042"/>
            <a:ext cx="0" cy="1800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482068E-F587-4804-8327-395B511FC65C}"/>
              </a:ext>
            </a:extLst>
          </p:cNvPr>
          <p:cNvSpPr txBox="1"/>
          <p:nvPr/>
        </p:nvSpPr>
        <p:spPr>
          <a:xfrm>
            <a:off x="2517550" y="1212042"/>
            <a:ext cx="71595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ҚҰЖАТТАРДЫ ҚАБЫЛДАУ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7F5F304-C821-42C2-9357-1A5BE3AC603A}"/>
              </a:ext>
            </a:extLst>
          </p:cNvPr>
          <p:cNvSpPr txBox="1"/>
          <p:nvPr/>
        </p:nvSpPr>
        <p:spPr>
          <a:xfrm>
            <a:off x="0" y="0"/>
            <a:ext cx="9720261" cy="943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44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E38014-2151-49FC-8A06-9C59CE0B07F8}"/>
              </a:ext>
            </a:extLst>
          </p:cNvPr>
          <p:cNvSpPr txBox="1"/>
          <p:nvPr/>
        </p:nvSpPr>
        <p:spPr>
          <a:xfrm>
            <a:off x="2615192" y="2043049"/>
            <a:ext cx="7139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 СЫНЫП  БАЗАСЫНДА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 ТАМЫЗҒА ДЕЙІН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DDDB830-431D-4A7D-8B70-CAD2AB956011}"/>
              </a:ext>
            </a:extLst>
          </p:cNvPr>
          <p:cNvSpPr txBox="1"/>
          <p:nvPr/>
        </p:nvSpPr>
        <p:spPr>
          <a:xfrm>
            <a:off x="2566219" y="2540694"/>
            <a:ext cx="715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СЫНЫП  БАЗАСЫНДА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ТАМЫЗҒА ДЕЙІН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2C9429E6-10D2-4605-B818-B33936CDF047}"/>
              </a:ext>
            </a:extLst>
          </p:cNvPr>
          <p:cNvCxnSpPr>
            <a:cxnSpLocks/>
          </p:cNvCxnSpPr>
          <p:nvPr/>
        </p:nvCxnSpPr>
        <p:spPr>
          <a:xfrm flipH="1">
            <a:off x="2669460" y="2524584"/>
            <a:ext cx="6913794" cy="268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AACB4E64-D4F4-434D-9695-3D06751735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8" y="56556"/>
            <a:ext cx="861989" cy="861564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3EC9AE3-F2E1-4D08-9BB2-CB5F9C26F115}"/>
              </a:ext>
            </a:extLst>
          </p:cNvPr>
          <p:cNvSpPr/>
          <p:nvPr/>
        </p:nvSpPr>
        <p:spPr>
          <a:xfrm>
            <a:off x="1828763" y="96321"/>
            <a:ext cx="6428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КОЛЛЕДЖГЕ ТҮСУ - 2022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383C4683-358D-43CB-BCED-281BB0A6FFD6}"/>
              </a:ext>
            </a:extLst>
          </p:cNvPr>
          <p:cNvCxnSpPr/>
          <p:nvPr/>
        </p:nvCxnSpPr>
        <p:spPr>
          <a:xfrm>
            <a:off x="531691" y="4401360"/>
            <a:ext cx="0" cy="1332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C824DCF-FFD9-4C22-8175-2A9F3610A329}"/>
              </a:ext>
            </a:extLst>
          </p:cNvPr>
          <p:cNvSpPr/>
          <p:nvPr/>
        </p:nvSpPr>
        <p:spPr>
          <a:xfrm>
            <a:off x="618432" y="4232523"/>
            <a:ext cx="4081567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КОЛЛЕДЖ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en-US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CollegeSmartNation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АЖ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EGOV.KZ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F1128BC4-4BD7-487A-A99E-422B8BD9EA20}"/>
              </a:ext>
            </a:extLst>
          </p:cNvPr>
          <p:cNvSpPr/>
          <p:nvPr/>
        </p:nvSpPr>
        <p:spPr>
          <a:xfrm>
            <a:off x="679409" y="8188221"/>
            <a:ext cx="4205701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КОНКУРС </a:t>
            </a:r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en-US" b="1" dirty="0" err="1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CollegeSmartNation</a:t>
            </a:r>
            <a:r>
              <a:rPr lang="kk-KZ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</a:t>
            </a:r>
            <a:r>
              <a:rPr lang="en-US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</a:t>
            </a:r>
          </a:p>
          <a:p>
            <a:pPr algn="ctr">
              <a:buClr>
                <a:schemeClr val="tx1"/>
              </a:buClr>
            </a:pPr>
            <a:r>
              <a:rPr lang="kk-KZ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</a:t>
            </a:r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АЖ-де АВТОМАТТАНДЫРЫЛЫП ӨТКІЗІЛЕДІ: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1B919452-7209-420F-9167-0986DDF563CC}"/>
              </a:ext>
            </a:extLst>
          </p:cNvPr>
          <p:cNvCxnSpPr/>
          <p:nvPr/>
        </p:nvCxnSpPr>
        <p:spPr>
          <a:xfrm>
            <a:off x="586661" y="9336373"/>
            <a:ext cx="0" cy="154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5BA38E06-08A0-44CF-99B0-BBB138E37A8A}"/>
              </a:ext>
            </a:extLst>
          </p:cNvPr>
          <p:cNvGrpSpPr/>
          <p:nvPr/>
        </p:nvGrpSpPr>
        <p:grpSpPr>
          <a:xfrm>
            <a:off x="241312" y="8242903"/>
            <a:ext cx="882000" cy="881880"/>
            <a:chOff x="6023588" y="4587650"/>
            <a:chExt cx="682965" cy="707887"/>
          </a:xfrm>
        </p:grpSpPr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1ADD23EA-D09A-4573-B888-B9800A568DC7}"/>
                </a:ext>
              </a:extLst>
            </p:cNvPr>
            <p:cNvSpPr/>
            <p:nvPr/>
          </p:nvSpPr>
          <p:spPr>
            <a:xfrm>
              <a:off x="6023588" y="4587650"/>
              <a:ext cx="682965" cy="707887"/>
            </a:xfrm>
            <a:prstGeom prst="ellipse">
              <a:avLst/>
            </a:prstGeom>
            <a:solidFill>
              <a:srgbClr val="0963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9" name="Рисунок 38">
              <a:extLst>
                <a:ext uri="{FF2B5EF4-FFF2-40B4-BE49-F238E27FC236}">
                  <a16:creationId xmlns="" xmlns:a16="http://schemas.microsoft.com/office/drawing/2014/main" id="{82743889-3F1B-4B80-9F3D-4FECC93186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983" b="37221"/>
            <a:stretch/>
          </p:blipFill>
          <p:spPr>
            <a:xfrm>
              <a:off x="6097944" y="4803152"/>
              <a:ext cx="534252" cy="261756"/>
            </a:xfrm>
            <a:prstGeom prst="rect">
              <a:avLst/>
            </a:prstGeom>
            <a:solidFill>
              <a:srgbClr val="FAA624"/>
            </a:solidFill>
          </p:spPr>
        </p:pic>
      </p:grp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A9888EE2-CD90-4370-BE8A-B72CA03B895C}"/>
              </a:ext>
            </a:extLst>
          </p:cNvPr>
          <p:cNvSpPr/>
          <p:nvPr/>
        </p:nvSpPr>
        <p:spPr>
          <a:xfrm>
            <a:off x="754995" y="6894552"/>
            <a:ext cx="349967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ТАҢДАУ МҮМКІНДІГІ: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КОЛЛЕДЖГЕ ДЕЙІН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МАМАНДЫҚҚА ДЕЙІН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3E71BEB8-4B1A-402B-9C5B-1CF449050D15}"/>
              </a:ext>
            </a:extLst>
          </p:cNvPr>
          <p:cNvSpPr/>
          <p:nvPr/>
        </p:nvSpPr>
        <p:spPr>
          <a:xfrm>
            <a:off x="5572913" y="3320066"/>
            <a:ext cx="370824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КОЛЛЕДЖГЕ ҚАБЫЛДАУ </a:t>
            </a:r>
            <a:endParaRPr lang="ru-RU" b="1" dirty="0" smtClean="0">
              <a:solidFill>
                <a:srgbClr val="008A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КЕЗІНДЕ </a:t>
            </a:r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КВОТА ӘРЕКЕТ ЕТЕДІ</a:t>
            </a:r>
          </a:p>
        </p:txBody>
      </p: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5DFF89B3-FBF6-4D89-92A7-EC43791E9F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77" y="3381833"/>
            <a:ext cx="830301" cy="830301"/>
          </a:xfrm>
          <a:prstGeom prst="ellipse">
            <a:avLst/>
          </a:prstGeom>
        </p:spPr>
      </p:pic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1F19C2A3-4E58-4881-B8DF-000218C725A4}"/>
              </a:ext>
            </a:extLst>
          </p:cNvPr>
          <p:cNvSpPr/>
          <p:nvPr/>
        </p:nvSpPr>
        <p:spPr>
          <a:xfrm>
            <a:off x="5323207" y="4321680"/>
            <a:ext cx="43967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I, II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топтағы мүгедектер қатарындағы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Ұлы Отан соғысының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қатысушыларына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теңестірілген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адамдарға;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ауыл жастары арасынан шыққан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ҚР азаматтары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болып табылмайтын ұлты қазақ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адамдарға;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жетім балалар және ата-аналарының қамқорлығынсыз қалған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жұмыс күші тапшы өңірлерге қоныс аударған ауыл жастары қатарындағы ҚР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азаматтарына;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көпбалалы отбасылардан шыққан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балаларға;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толық емес отбасылар қатарындағы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балаларға;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I, II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топтағы мүгедек балаларды тәрбиелеп отырған отбасылардан шыққан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балаларға.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D0E4F2F3-2444-411E-8484-DDF3E38BAB62}"/>
              </a:ext>
            </a:extLst>
          </p:cNvPr>
          <p:cNvCxnSpPr/>
          <p:nvPr/>
        </p:nvCxnSpPr>
        <p:spPr>
          <a:xfrm>
            <a:off x="5259409" y="4473240"/>
            <a:ext cx="0" cy="381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A829070F-9AF6-4473-BF45-27F6F9AB94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489" y="3793341"/>
            <a:ext cx="588434" cy="379213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F2BF6D00-2D51-4E22-A0C1-F794754DD174}"/>
              </a:ext>
            </a:extLst>
          </p:cNvPr>
          <p:cNvSpPr/>
          <p:nvPr/>
        </p:nvSpPr>
        <p:spPr>
          <a:xfrm>
            <a:off x="6093324" y="9913327"/>
            <a:ext cx="3489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НАЗАР АУДАРЫҢЫЗ!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603073A1-65B6-4602-86E7-272A6A358CFC}"/>
              </a:ext>
            </a:extLst>
          </p:cNvPr>
          <p:cNvSpPr/>
          <p:nvPr/>
        </p:nvSpPr>
        <p:spPr>
          <a:xfrm>
            <a:off x="981786" y="3456647"/>
            <a:ext cx="390332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ҚҰЖАТТАРДЫ ТАПСЫРУ МҮМКІНДІКТЕРІ</a:t>
            </a:r>
            <a:endParaRPr lang="ru-RU" sz="2200" b="1" dirty="0">
              <a:solidFill>
                <a:srgbClr val="008A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7C7C2FD4-098B-4794-9FB3-BD4BE069CE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10000" r="90000">
                        <a14:foregroundMark x1="47222" y1="20624" x2="47222" y2="20624"/>
                        <a14:foregroundMark x1="39333" y1="22877" x2="63556" y2="80763"/>
                        <a14:foregroundMark x1="41889" y1="22010" x2="52889" y2="21664"/>
                        <a14:foregroundMark x1="50889" y1="16811" x2="63667" y2="30329"/>
                        <a14:foregroundMark x1="44667" y1="20277" x2="44667" y2="20277"/>
                        <a14:foregroundMark x1="39556" y1="18718" x2="39556" y2="18718"/>
                        <a14:foregroundMark x1="39333" y1="19237" x2="39333" y2="19237"/>
                        <a14:foregroundMark x1="39333" y1="20971" x2="39333" y2="20971"/>
                        <a14:foregroundMark x1="39556" y1="20971" x2="39556" y2="20971"/>
                        <a14:foregroundMark x1="37000" y1="17851" x2="34889" y2="36742"/>
                        <a14:foregroundMark x1="60556" y1="21144" x2="63667" y2="27903"/>
                        <a14:foregroundMark x1="63222" y1="39168" x2="61000" y2="59445"/>
                        <a14:foregroundMark x1="58556" y1="34489" x2="45444" y2="45061"/>
                        <a14:foregroundMark x1="58556" y1="35009" x2="65444" y2="65338"/>
                        <a14:foregroundMark x1="41444" y1="38302" x2="34000" y2="80243"/>
                        <a14:foregroundMark x1="45889" y1="81629" x2="64556" y2="75737"/>
                        <a14:foregroundMark x1="48111" y1="66378" x2="58556" y2="64471"/>
                        <a14:foregroundMark x1="47556" y1="58406" x2="56111" y2="54419"/>
                        <a14:foregroundMark x1="42222" y1="79203" x2="43222" y2="78510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8" y="3389714"/>
            <a:ext cx="1323195" cy="848316"/>
          </a:xfrm>
          <a:prstGeom prst="rect">
            <a:avLst/>
          </a:prstGeom>
        </p:spPr>
      </p:pic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77A60397-5C25-4D84-80CD-DC4A98D332BB}"/>
              </a:ext>
            </a:extLst>
          </p:cNvPr>
          <p:cNvSpPr/>
          <p:nvPr/>
        </p:nvSpPr>
        <p:spPr>
          <a:xfrm>
            <a:off x="6403067" y="11205212"/>
            <a:ext cx="3120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АРНАЙЫ ЖӘНЕ ШЫҒАРМАШЫЛЫҚ ЕМТИХАНДАР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2EAF42AB-B040-4165-8967-CE4E635024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406" y="9913327"/>
            <a:ext cx="588434" cy="379213"/>
          </a:xfrm>
          <a:prstGeom prst="rect">
            <a:avLst/>
          </a:prstGeom>
        </p:spPr>
      </p:pic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30F413F2-27C8-4381-BCE3-C66E51D26EEF}"/>
              </a:ext>
            </a:extLst>
          </p:cNvPr>
          <p:cNvCxnSpPr/>
          <p:nvPr/>
        </p:nvCxnSpPr>
        <p:spPr>
          <a:xfrm>
            <a:off x="5277487" y="9430241"/>
            <a:ext cx="0" cy="273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блачко с текстом: прямоугольное 75">
            <a:extLst>
              <a:ext uri="{FF2B5EF4-FFF2-40B4-BE49-F238E27FC236}">
                <a16:creationId xmlns="" xmlns:a16="http://schemas.microsoft.com/office/drawing/2014/main" id="{A42E9BB7-59F2-4AB2-B88B-DC6E3B3E5677}"/>
              </a:ext>
            </a:extLst>
          </p:cNvPr>
          <p:cNvSpPr/>
          <p:nvPr/>
        </p:nvSpPr>
        <p:spPr>
          <a:xfrm>
            <a:off x="5611646" y="10441943"/>
            <a:ext cx="3753440" cy="707886"/>
          </a:xfrm>
          <a:prstGeom prst="wedgeRectCallout">
            <a:avLst>
              <a:gd name="adj1" fmla="val -20833"/>
              <a:gd name="adj2" fmla="val 8499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ПЕДАГОГИКА, МЕДИЦИНА, ШЫҒАРМАШЫЛЫҚ МАМАНДЫҚТАР</a:t>
            </a:r>
            <a:endParaRPr lang="ru-RU" sz="1600" b="1" dirty="0">
              <a:solidFill>
                <a:srgbClr val="008A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" name="Рисунок 77">
            <a:extLst>
              <a:ext uri="{FF2B5EF4-FFF2-40B4-BE49-F238E27FC236}">
                <a16:creationId xmlns="" xmlns:a16="http://schemas.microsoft.com/office/drawing/2014/main" id="{C0CAC337-BD05-4AEB-92FE-EBBA6EC3A0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720" y="11278704"/>
            <a:ext cx="776347" cy="776347"/>
          </a:xfrm>
          <a:prstGeom prst="rect">
            <a:avLst/>
          </a:prstGeom>
        </p:spPr>
      </p:pic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27207D81-C31F-4A4E-BB1A-B7443F8B957C}"/>
              </a:ext>
            </a:extLst>
          </p:cNvPr>
          <p:cNvSpPr/>
          <p:nvPr/>
        </p:nvSpPr>
        <p:spPr>
          <a:xfrm>
            <a:off x="631791" y="9246118"/>
            <a:ext cx="4411026" cy="173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8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ОРТА БУЫН МАМАНЫНЫҢ ЖӘНЕ ҚОЛДАНБАЛЫ БАКАЛАВРДЫҢ БІЛІКТІЛІГІ БОЙЫНША;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8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МІНДЕТТІ ЖӘНЕ БЕЙІНДІК ПӘНДЕР БАҒАЛАРЫНЫҢ ОРТАША КОНКУРСТЫҚ БАЛЫ БОЙЫНША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="" xmlns:a16="http://schemas.microsoft.com/office/drawing/2014/main" id="{925F3E71-040B-4D84-8B09-71117A0E5519}"/>
              </a:ext>
            </a:extLst>
          </p:cNvPr>
          <p:cNvSpPr/>
          <p:nvPr/>
        </p:nvSpPr>
        <p:spPr>
          <a:xfrm>
            <a:off x="518096" y="6058074"/>
            <a:ext cx="435341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en-US" b="1" dirty="0" err="1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CollegeSmartNation</a:t>
            </a:r>
            <a:r>
              <a:rPr lang="kk-KZ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</a:t>
            </a:r>
            <a:r>
              <a:rPr lang="en-US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 </a:t>
            </a:r>
            <a:r>
              <a:rPr lang="ru-RU" b="1" dirty="0" smtClean="0">
                <a:solidFill>
                  <a:srgbClr val="008A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КӘСІБИ ДИАГНОСТИКАДАН ӨТУ МҮМКІНДІГІ</a:t>
            </a:r>
            <a:endParaRPr lang="ru-RU" b="1" dirty="0">
              <a:solidFill>
                <a:srgbClr val="008A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="" xmlns:a16="http://schemas.microsoft.com/office/drawing/2014/main" id="{D10ACB64-A0C2-498A-8D26-1D4949FB8C29}"/>
              </a:ext>
            </a:extLst>
          </p:cNvPr>
          <p:cNvCxnSpPr/>
          <p:nvPr/>
        </p:nvCxnSpPr>
        <p:spPr>
          <a:xfrm>
            <a:off x="531691" y="6921591"/>
            <a:ext cx="0" cy="100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A4BA1B74-52BC-44C6-895A-3C2804FD41AB}"/>
              </a:ext>
            </a:extLst>
          </p:cNvPr>
          <p:cNvSpPr/>
          <p:nvPr/>
        </p:nvSpPr>
        <p:spPr>
          <a:xfrm>
            <a:off x="287293" y="11064144"/>
            <a:ext cx="4972116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ЖҰМЫСШЫ МАМАНДЫҚТАРҒА-ӘҢГІМЕЛЕСУ </a:t>
            </a:r>
            <a:r>
              <a:rPr lang="ru-RU" sz="1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НӘТИЖЕЛЕРІ БОЙЫНША ҚАБЫЛДАУ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="" xmlns:a16="http://schemas.microsoft.com/office/drawing/2014/main" id="{37B009F8-11A8-483F-918D-802B007C7E2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489" y="124316"/>
            <a:ext cx="825765" cy="82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92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346</Words>
  <Application>Microsoft Office PowerPoint</Application>
  <PresentationFormat>Произвольный</PresentationFormat>
  <Paragraphs>69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Desigen</dc:creator>
  <cp:lastModifiedBy>ПК</cp:lastModifiedBy>
  <cp:revision>187</cp:revision>
  <cp:lastPrinted>2022-06-17T03:08:13Z</cp:lastPrinted>
  <dcterms:created xsi:type="dcterms:W3CDTF">2021-06-08T09:41:29Z</dcterms:created>
  <dcterms:modified xsi:type="dcterms:W3CDTF">2022-06-21T03:12:53Z</dcterms:modified>
</cp:coreProperties>
</file>