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62"/>
  </p:notesMasterIdLst>
  <p:sldIdLst>
    <p:sldId id="323" r:id="rId2"/>
    <p:sldId id="299" r:id="rId3"/>
    <p:sldId id="258" r:id="rId4"/>
    <p:sldId id="345" r:id="rId5"/>
    <p:sldId id="309" r:id="rId6"/>
    <p:sldId id="259" r:id="rId7"/>
    <p:sldId id="320" r:id="rId8"/>
    <p:sldId id="336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17" r:id="rId18"/>
    <p:sldId id="316" r:id="rId19"/>
    <p:sldId id="315" r:id="rId20"/>
    <p:sldId id="333" r:id="rId21"/>
    <p:sldId id="335" r:id="rId22"/>
    <p:sldId id="346" r:id="rId23"/>
    <p:sldId id="347" r:id="rId24"/>
    <p:sldId id="337" r:id="rId25"/>
    <p:sldId id="348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18" r:id="rId34"/>
    <p:sldId id="263" r:id="rId35"/>
    <p:sldId id="300" r:id="rId36"/>
    <p:sldId id="268" r:id="rId37"/>
    <p:sldId id="276" r:id="rId38"/>
    <p:sldId id="267" r:id="rId39"/>
    <p:sldId id="349" r:id="rId40"/>
    <p:sldId id="304" r:id="rId41"/>
    <p:sldId id="319" r:id="rId42"/>
    <p:sldId id="352" r:id="rId43"/>
    <p:sldId id="353" r:id="rId44"/>
    <p:sldId id="354" r:id="rId45"/>
    <p:sldId id="355" r:id="rId46"/>
    <p:sldId id="356" r:id="rId47"/>
    <p:sldId id="357" r:id="rId48"/>
    <p:sldId id="358" r:id="rId49"/>
    <p:sldId id="359" r:id="rId50"/>
    <p:sldId id="360" r:id="rId51"/>
    <p:sldId id="361" r:id="rId52"/>
    <p:sldId id="362" r:id="rId53"/>
    <p:sldId id="363" r:id="rId54"/>
    <p:sldId id="271" r:id="rId55"/>
    <p:sldId id="305" r:id="rId56"/>
    <p:sldId id="278" r:id="rId57"/>
    <p:sldId id="279" r:id="rId58"/>
    <p:sldId id="364" r:id="rId59"/>
    <p:sldId id="350" r:id="rId60"/>
    <p:sldId id="351" r:id="rId61"/>
  </p:sldIdLst>
  <p:sldSz cx="9144000" cy="5143500" type="screen16x9"/>
  <p:notesSz cx="9144000" cy="6858000"/>
  <p:defaultTextStyle>
    <a:defPPr>
      <a:defRPr lang="ru-RU"/>
    </a:defPPr>
    <a:lvl1pPr marL="0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5813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1626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7439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63252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9065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94878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10691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26504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A27"/>
    <a:srgbClr val="256DB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2" autoAdjust="0"/>
    <p:restoredTop sz="94660"/>
  </p:normalViewPr>
  <p:slideViewPr>
    <p:cSldViewPr>
      <p:cViewPr varScale="1">
        <p:scale>
          <a:sx n="86" d="100"/>
          <a:sy n="86" d="100"/>
        </p:scale>
        <p:origin x="-1002" y="-78"/>
      </p:cViewPr>
      <p:guideLst>
        <p:guide orient="horz" pos="1620"/>
        <p:guide pos="28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09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66938-2588-4F4C-8708-F2156C0E7B83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9AC0D-32C6-4F4A-B6AC-6E5BCAEA6A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0740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5813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31626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47439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63252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79065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094878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10691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26504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9AC0D-32C6-4F4A-B6AC-6E5BCAEA6A9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3044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9AC0D-32C6-4F4A-B6AC-6E5BCAEA6A9A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9159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9AC0D-32C6-4F4A-B6AC-6E5BCAEA6A9A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6242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9AC0D-32C6-4F4A-B6AC-6E5BCAEA6A9A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2340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1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63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9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94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10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2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733181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34770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501909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130838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581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316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7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63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90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9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10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26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370004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000246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5813" indent="0">
              <a:buNone/>
              <a:defRPr sz="2300" b="1"/>
            </a:lvl2pPr>
            <a:lvl3pPr marL="1031626" indent="0">
              <a:buNone/>
              <a:defRPr sz="2000" b="1"/>
            </a:lvl3pPr>
            <a:lvl4pPr marL="1547439" indent="0">
              <a:buNone/>
              <a:defRPr sz="1800" b="1"/>
            </a:lvl4pPr>
            <a:lvl5pPr marL="2063252" indent="0">
              <a:buNone/>
              <a:defRPr sz="1800" b="1"/>
            </a:lvl5pPr>
            <a:lvl6pPr marL="2579065" indent="0">
              <a:buNone/>
              <a:defRPr sz="1800" b="1"/>
            </a:lvl6pPr>
            <a:lvl7pPr marL="3094878" indent="0">
              <a:buNone/>
              <a:defRPr sz="1800" b="1"/>
            </a:lvl7pPr>
            <a:lvl8pPr marL="3610691" indent="0">
              <a:buNone/>
              <a:defRPr sz="1800" b="1"/>
            </a:lvl8pPr>
            <a:lvl9pPr marL="412650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6"/>
            <a:ext cx="4041775" cy="47982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5813" indent="0">
              <a:buNone/>
              <a:defRPr sz="2300" b="1"/>
            </a:lvl2pPr>
            <a:lvl3pPr marL="1031626" indent="0">
              <a:buNone/>
              <a:defRPr sz="2000" b="1"/>
            </a:lvl3pPr>
            <a:lvl4pPr marL="1547439" indent="0">
              <a:buNone/>
              <a:defRPr sz="1800" b="1"/>
            </a:lvl4pPr>
            <a:lvl5pPr marL="2063252" indent="0">
              <a:buNone/>
              <a:defRPr sz="1800" b="1"/>
            </a:lvl5pPr>
            <a:lvl6pPr marL="2579065" indent="0">
              <a:buNone/>
              <a:defRPr sz="1800" b="1"/>
            </a:lvl6pPr>
            <a:lvl7pPr marL="3094878" indent="0">
              <a:buNone/>
              <a:defRPr sz="1800" b="1"/>
            </a:lvl7pPr>
            <a:lvl8pPr marL="3610691" indent="0">
              <a:buNone/>
              <a:defRPr sz="1800" b="1"/>
            </a:lvl8pPr>
            <a:lvl9pPr marL="412650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505862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912382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368316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04788"/>
            <a:ext cx="3008313" cy="8715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076327"/>
            <a:ext cx="3008313" cy="3518297"/>
          </a:xfrm>
        </p:spPr>
        <p:txBody>
          <a:bodyPr/>
          <a:lstStyle>
            <a:lvl1pPr marL="0" indent="0">
              <a:buNone/>
              <a:defRPr sz="1600"/>
            </a:lvl1pPr>
            <a:lvl2pPr marL="515813" indent="0">
              <a:buNone/>
              <a:defRPr sz="1400"/>
            </a:lvl2pPr>
            <a:lvl3pPr marL="1031626" indent="0">
              <a:buNone/>
              <a:defRPr sz="1100"/>
            </a:lvl3pPr>
            <a:lvl4pPr marL="1547439" indent="0">
              <a:buNone/>
              <a:defRPr sz="1000"/>
            </a:lvl4pPr>
            <a:lvl5pPr marL="2063252" indent="0">
              <a:buNone/>
              <a:defRPr sz="1000"/>
            </a:lvl5pPr>
            <a:lvl6pPr marL="2579065" indent="0">
              <a:buNone/>
              <a:defRPr sz="1000"/>
            </a:lvl6pPr>
            <a:lvl7pPr marL="3094878" indent="0">
              <a:buNone/>
              <a:defRPr sz="1000"/>
            </a:lvl7pPr>
            <a:lvl8pPr marL="3610691" indent="0">
              <a:buNone/>
              <a:defRPr sz="1000"/>
            </a:lvl8pPr>
            <a:lvl9pPr marL="412650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524488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600"/>
            </a:lvl1pPr>
            <a:lvl2pPr marL="515813" indent="0">
              <a:buNone/>
              <a:defRPr sz="3200"/>
            </a:lvl2pPr>
            <a:lvl3pPr marL="1031626" indent="0">
              <a:buNone/>
              <a:defRPr sz="2700"/>
            </a:lvl3pPr>
            <a:lvl4pPr marL="1547439" indent="0">
              <a:buNone/>
              <a:defRPr sz="2300"/>
            </a:lvl4pPr>
            <a:lvl5pPr marL="2063252" indent="0">
              <a:buNone/>
              <a:defRPr sz="2300"/>
            </a:lvl5pPr>
            <a:lvl6pPr marL="2579065" indent="0">
              <a:buNone/>
              <a:defRPr sz="2300"/>
            </a:lvl6pPr>
            <a:lvl7pPr marL="3094878" indent="0">
              <a:buNone/>
              <a:defRPr sz="2300"/>
            </a:lvl7pPr>
            <a:lvl8pPr marL="3610691" indent="0">
              <a:buNone/>
              <a:defRPr sz="2300"/>
            </a:lvl8pPr>
            <a:lvl9pPr marL="412650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600"/>
            </a:lvl1pPr>
            <a:lvl2pPr marL="515813" indent="0">
              <a:buNone/>
              <a:defRPr sz="1400"/>
            </a:lvl2pPr>
            <a:lvl3pPr marL="1031626" indent="0">
              <a:buNone/>
              <a:defRPr sz="1100"/>
            </a:lvl3pPr>
            <a:lvl4pPr marL="1547439" indent="0">
              <a:buNone/>
              <a:defRPr sz="1000"/>
            </a:lvl4pPr>
            <a:lvl5pPr marL="2063252" indent="0">
              <a:buNone/>
              <a:defRPr sz="1000"/>
            </a:lvl5pPr>
            <a:lvl6pPr marL="2579065" indent="0">
              <a:buNone/>
              <a:defRPr sz="1000"/>
            </a:lvl6pPr>
            <a:lvl7pPr marL="3094878" indent="0">
              <a:buNone/>
              <a:defRPr sz="1000"/>
            </a:lvl7pPr>
            <a:lvl8pPr marL="3610691" indent="0">
              <a:buNone/>
              <a:defRPr sz="1000"/>
            </a:lvl8pPr>
            <a:lvl9pPr marL="412650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922378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103163" tIns="51581" rIns="103163" bIns="5158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103163" tIns="51581" rIns="103163" bIns="5158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218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  <p:hf sldNum="0" hdr="0" ftr="0" dt="0"/>
  <p:txStyles>
    <p:titleStyle>
      <a:lvl1pPr algn="ctr" defTabSz="103162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6860" indent="-386860" algn="l" defTabSz="1031626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8196" indent="-322383" algn="l" defTabSz="103162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533" indent="-257907" algn="l" defTabSz="10316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5346" indent="-257907" algn="l" defTabSz="103162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21159" indent="-257907" algn="l" defTabSz="103162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972" indent="-257907" algn="l" defTabSz="103162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785" indent="-257907" algn="l" defTabSz="103162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68598" indent="-257907" algn="l" defTabSz="103162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84411" indent="-257907" algn="l" defTabSz="103162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813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626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439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3252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9065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878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691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6504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microsoft.com/office/2007/relationships/hdphoto" Target="../media/hdphoto5.wdp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8.wdp"/><Relationship Id="rId5" Type="http://schemas.openxmlformats.org/officeDocument/2006/relationships/image" Target="../media/image53.jpe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.jpeg"/><Relationship Id="rId7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openxmlformats.org/officeDocument/2006/relationships/image" Target="../media/image137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12" Type="http://schemas.openxmlformats.org/officeDocument/2006/relationships/image" Target="../media/image1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11" Type="http://schemas.openxmlformats.org/officeDocument/2006/relationships/image" Target="../media/image135.jpeg"/><Relationship Id="rId5" Type="http://schemas.openxmlformats.org/officeDocument/2006/relationships/image" Target="../media/image129.jpeg"/><Relationship Id="rId10" Type="http://schemas.openxmlformats.org/officeDocument/2006/relationships/image" Target="../media/image134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Relationship Id="rId14" Type="http://schemas.openxmlformats.org/officeDocument/2006/relationships/image" Target="../media/image1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62.jpeg"/><Relationship Id="rId3" Type="http://schemas.openxmlformats.org/officeDocument/2006/relationships/image" Target="../media/image157.jpeg"/><Relationship Id="rId7" Type="http://schemas.openxmlformats.org/officeDocument/2006/relationships/image" Target="../media/image159.jpeg"/><Relationship Id="rId12" Type="http://schemas.microsoft.com/office/2007/relationships/hdphoto" Target="../media/hdphoto1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161.jpeg"/><Relationship Id="rId5" Type="http://schemas.openxmlformats.org/officeDocument/2006/relationships/image" Target="../media/image158.jpe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160.jpeg"/><Relationship Id="rId14" Type="http://schemas.microsoft.com/office/2007/relationships/hdphoto" Target="../media/hdphoto1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stud_group_erm" TargetMode="External"/><Relationship Id="rId3" Type="http://schemas.openxmlformats.org/officeDocument/2006/relationships/image" Target="../media/image167.png"/><Relationship Id="rId7" Type="http://schemas.openxmlformats.org/officeDocument/2006/relationships/hyperlink" Target="https://www.facebook.com/profile.php?id=100040136121795" TargetMode="Externa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t0001.ereymentau.aqmoedu.kz/" TargetMode="External"/><Relationship Id="rId5" Type="http://schemas.openxmlformats.org/officeDocument/2006/relationships/image" Target="../media/image169.png"/><Relationship Id="rId4" Type="http://schemas.openxmlformats.org/officeDocument/2006/relationships/image" Target="../media/image168.png"/><Relationship Id="rId9" Type="http://schemas.openxmlformats.org/officeDocument/2006/relationships/image" Target="../media/image1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13" Type="http://schemas.openxmlformats.org/officeDocument/2006/relationships/image" Target="../media/image182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12" Type="http://schemas.openxmlformats.org/officeDocument/2006/relationships/image" Target="../media/image181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11" Type="http://schemas.openxmlformats.org/officeDocument/2006/relationships/image" Target="../media/image180.jpeg"/><Relationship Id="rId5" Type="http://schemas.openxmlformats.org/officeDocument/2006/relationships/image" Target="../media/image174.jpeg"/><Relationship Id="rId10" Type="http://schemas.openxmlformats.org/officeDocument/2006/relationships/image" Target="../media/image179.jpeg"/><Relationship Id="rId4" Type="http://schemas.openxmlformats.org/officeDocument/2006/relationships/image" Target="../media/image173.jpeg"/><Relationship Id="rId9" Type="http://schemas.openxmlformats.org/officeDocument/2006/relationships/image" Target="../media/image178.jpeg"/><Relationship Id="rId14" Type="http://schemas.openxmlformats.org/officeDocument/2006/relationships/image" Target="../media/image1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eg"/><Relationship Id="rId13" Type="http://schemas.openxmlformats.org/officeDocument/2006/relationships/image" Target="../media/image232.jpeg"/><Relationship Id="rId3" Type="http://schemas.openxmlformats.org/officeDocument/2006/relationships/image" Target="../media/image222.jpeg"/><Relationship Id="rId7" Type="http://schemas.openxmlformats.org/officeDocument/2006/relationships/image" Target="../media/image226.jpeg"/><Relationship Id="rId12" Type="http://schemas.openxmlformats.org/officeDocument/2006/relationships/image" Target="../media/image231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jpeg"/><Relationship Id="rId11" Type="http://schemas.openxmlformats.org/officeDocument/2006/relationships/image" Target="../media/image230.jpeg"/><Relationship Id="rId5" Type="http://schemas.openxmlformats.org/officeDocument/2006/relationships/image" Target="../media/image224.jpeg"/><Relationship Id="rId10" Type="http://schemas.openxmlformats.org/officeDocument/2006/relationships/image" Target="../media/image229.jpeg"/><Relationship Id="rId4" Type="http://schemas.openxmlformats.org/officeDocument/2006/relationships/image" Target="../media/image223.jpeg"/><Relationship Id="rId9" Type="http://schemas.openxmlformats.org/officeDocument/2006/relationships/image" Target="../media/image228.jpeg"/><Relationship Id="rId14" Type="http://schemas.openxmlformats.org/officeDocument/2006/relationships/image" Target="../media/image23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jpeg"/><Relationship Id="rId13" Type="http://schemas.openxmlformats.org/officeDocument/2006/relationships/image" Target="../media/image245.jpeg"/><Relationship Id="rId3" Type="http://schemas.openxmlformats.org/officeDocument/2006/relationships/image" Target="../media/image235.jpeg"/><Relationship Id="rId7" Type="http://schemas.openxmlformats.org/officeDocument/2006/relationships/image" Target="../media/image239.jpeg"/><Relationship Id="rId12" Type="http://schemas.openxmlformats.org/officeDocument/2006/relationships/image" Target="../media/image244.jpeg"/><Relationship Id="rId2" Type="http://schemas.openxmlformats.org/officeDocument/2006/relationships/image" Target="../media/image234.jpeg"/><Relationship Id="rId16" Type="http://schemas.openxmlformats.org/officeDocument/2006/relationships/image" Target="../media/image2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jpeg"/><Relationship Id="rId11" Type="http://schemas.openxmlformats.org/officeDocument/2006/relationships/image" Target="../media/image243.jpeg"/><Relationship Id="rId5" Type="http://schemas.openxmlformats.org/officeDocument/2006/relationships/image" Target="../media/image237.png"/><Relationship Id="rId15" Type="http://schemas.openxmlformats.org/officeDocument/2006/relationships/image" Target="../media/image247.jpeg"/><Relationship Id="rId10" Type="http://schemas.openxmlformats.org/officeDocument/2006/relationships/image" Target="../media/image242.jpeg"/><Relationship Id="rId4" Type="http://schemas.openxmlformats.org/officeDocument/2006/relationships/image" Target="../media/image236.jpeg"/><Relationship Id="rId9" Type="http://schemas.openxmlformats.org/officeDocument/2006/relationships/image" Target="../media/image241.jpeg"/><Relationship Id="rId14" Type="http://schemas.openxmlformats.org/officeDocument/2006/relationships/image" Target="../media/image246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50.jpeg"/><Relationship Id="rId7" Type="http://schemas.openxmlformats.org/officeDocument/2006/relationships/image" Target="../media/image254.pn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Relationship Id="rId9" Type="http://schemas.openxmlformats.org/officeDocument/2006/relationships/image" Target="../media/image25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13588"/>
            <a:ext cx="8797019" cy="395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99064" y="127978"/>
            <a:ext cx="3774016" cy="784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500" i="1" dirty="0">
                <a:ln w="1905">
                  <a:solidFill>
                    <a:srgbClr val="E96C27"/>
                  </a:solidFill>
                </a:ln>
                <a:solidFill>
                  <a:srgbClr val="FF9B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i="1" dirty="0" smtClean="0">
                <a:ln w="1905">
                  <a:solidFill>
                    <a:srgbClr val="E96C27"/>
                  </a:solidFill>
                </a:ln>
                <a:solidFill>
                  <a:srgbClr val="FF9B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ГККП «Агротехнический колледж, город </a:t>
            </a:r>
            <a:r>
              <a:rPr lang="ru-RU" sz="1500" i="1" dirty="0" err="1" smtClean="0">
                <a:ln w="1905">
                  <a:solidFill>
                    <a:srgbClr val="E96C27"/>
                  </a:solidFill>
                </a:ln>
                <a:solidFill>
                  <a:srgbClr val="FF9B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Ерейментау</a:t>
            </a:r>
            <a:r>
              <a:rPr lang="ru-RU" sz="1500" i="1" dirty="0" smtClean="0">
                <a:ln w="1905">
                  <a:solidFill>
                    <a:srgbClr val="E96C27"/>
                  </a:solidFill>
                </a:ln>
                <a:solidFill>
                  <a:srgbClr val="FF9B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при управлении </a:t>
            </a:r>
            <a:r>
              <a:rPr lang="ru-RU" sz="1500" i="1" dirty="0">
                <a:ln w="1905">
                  <a:solidFill>
                    <a:srgbClr val="E96C27"/>
                  </a:solidFill>
                </a:ln>
                <a:solidFill>
                  <a:srgbClr val="FF9B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500" i="1" dirty="0" smtClean="0">
                <a:ln w="1905">
                  <a:solidFill>
                    <a:srgbClr val="E96C27"/>
                  </a:solidFill>
                </a:ln>
                <a:solidFill>
                  <a:srgbClr val="FF9B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бразования </a:t>
            </a:r>
            <a:r>
              <a:rPr lang="ru-RU" sz="1500" i="1" dirty="0" err="1" smtClean="0">
                <a:ln w="1905">
                  <a:solidFill>
                    <a:srgbClr val="E96C27"/>
                  </a:solidFill>
                </a:ln>
                <a:solidFill>
                  <a:srgbClr val="FF9B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Акмолинской</a:t>
            </a:r>
            <a:r>
              <a:rPr lang="ru-RU" sz="1500" i="1" dirty="0" smtClean="0">
                <a:ln w="1905">
                  <a:solidFill>
                    <a:srgbClr val="E96C27"/>
                  </a:solidFill>
                </a:ln>
                <a:solidFill>
                  <a:srgbClr val="FF9B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</a:t>
            </a:r>
            <a:endParaRPr lang="ru-RU" sz="1500" i="1" dirty="0">
              <a:ln w="1905">
                <a:solidFill>
                  <a:srgbClr val="E96C27"/>
                </a:solidFill>
              </a:ln>
              <a:solidFill>
                <a:srgbClr val="FF9B2D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36512" y="87474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Ақмола облысы білім басқармасының жанындағы «Ерейментау қаласы, Агротехникалық колледж»</a:t>
            </a:r>
            <a:endParaRPr lang="ru-RU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Маржан Арапбаева - Тек алға (минус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16196" y="4212698"/>
            <a:ext cx="455024" cy="341268"/>
          </a:xfrm>
          <a:prstGeom prst="rect">
            <a:avLst/>
          </a:prstGeom>
        </p:spPr>
      </p:pic>
      <p:sp>
        <p:nvSpPr>
          <p:cNvPr id="9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748464" y="5380062"/>
            <a:ext cx="3536984" cy="75802"/>
          </a:xfrm>
        </p:spPr>
        <p:txBody>
          <a:bodyPr/>
          <a:lstStyle/>
          <a:p>
            <a:pPr>
              <a:defRPr/>
            </a:pPr>
            <a:endParaRPr lang="zh-CN" altLang="en-US" sz="20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1026" name="Picture 2" descr="F:\Логотип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0"/>
            <a:ext cx="1116533" cy="11165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13252890"/>
      </p:ext>
    </p:extLst>
  </p:cSld>
  <p:clrMapOvr>
    <a:masterClrMapping/>
  </p:clrMapOvr>
  <p:transition spd="slow" advClick="0" advTm="958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Documents and Settings\User\Рабочий стол\профориентация\реклама проф\портные\DSC_0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59" y="915566"/>
            <a:ext cx="2900473" cy="379765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7848872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kk-KZ" b="1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единства народов Казахстана</a:t>
            </a:r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C:\Documents and Settings\User\Рабочий стол\профориентация\реклама проф\портные\DSC_02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91" y="915566"/>
            <a:ext cx="2810017" cy="3797654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7" y="1347614"/>
            <a:ext cx="3168351" cy="336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58962253"/>
      </p:ext>
    </p:extLst>
  </p:cSld>
  <p:clrMapOvr>
    <a:masterClrMapping/>
  </p:clrMapOvr>
  <p:transition spd="slow" advClick="0" advTm="4824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7474"/>
            <a:ext cx="7467600" cy="540060"/>
          </a:xfrm>
        </p:spPr>
        <p:txBody>
          <a:bodyPr>
            <a:normAutofit fontScale="90000"/>
          </a:bodyPr>
          <a:lstStyle/>
          <a:p>
            <a:r>
              <a:rPr lang="kk-KZ" sz="4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Чистота залог здоровья</a:t>
            </a:r>
            <a:endParaRPr lang="ru-RU" sz="4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215" y="1275607"/>
            <a:ext cx="4664917" cy="262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5249" y="681540"/>
            <a:ext cx="3937845" cy="217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5248" y="2974555"/>
            <a:ext cx="3807412" cy="214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86326658"/>
      </p:ext>
    </p:extLst>
  </p:cSld>
  <p:clrMapOvr>
    <a:masterClrMapping/>
  </p:clrMapOvr>
  <p:transition spd="slow" advClick="0" advTm="3834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IMG_20170317_1336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450" y="372786"/>
            <a:ext cx="4581344" cy="25770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F:\IMG_20170317_144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0724" y="2348253"/>
            <a:ext cx="4333764" cy="2437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788025" y="465516"/>
            <a:ext cx="3622719" cy="864096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kk-KZ" sz="4000" b="1" i="1" dirty="0" smtClean="0">
                <a:ln w="3175">
                  <a:noFill/>
                </a:ln>
                <a:solidFill>
                  <a:srgbClr val="FF84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Наурыз</a:t>
            </a:r>
          </a:p>
          <a:p>
            <a:pPr algn="ctr" eaLnBrk="0" hangingPunct="0">
              <a:defRPr/>
            </a:pPr>
            <a:r>
              <a:rPr lang="kk-KZ" sz="4000" b="1" i="1" dirty="0" smtClean="0">
                <a:ln w="3175">
                  <a:noFill/>
                </a:ln>
                <a:solidFill>
                  <a:srgbClr val="FF84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мейрамы</a:t>
            </a:r>
            <a:endParaRPr lang="kk-KZ" sz="4000" b="1" i="1" dirty="0">
              <a:ln w="3175">
                <a:noFill/>
              </a:ln>
              <a:solidFill>
                <a:srgbClr val="FF84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721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4651">
        <p:circle/>
      </p:transition>
    </mc:Choice>
    <mc:Fallback>
      <p:transition spd="slow" advClick="0" advTm="465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:\IMG_20170317_141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788" y="141479"/>
            <a:ext cx="4248473" cy="2389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F:\IMG_20170317_1419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5" y="829075"/>
            <a:ext cx="4259967" cy="2396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10" descr="F:\IMG_20170317_1420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386" y="2531244"/>
            <a:ext cx="4644012" cy="26122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400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5406">
        <p:circle/>
      </p:transition>
    </mc:Choice>
    <mc:Fallback>
      <p:transition spd="slow" advClick="0" advTm="540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IMG_20170317_1404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01733"/>
            <a:ext cx="345638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IMG_20170317_1406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19509"/>
            <a:ext cx="4536504" cy="25517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F:\IMG_20170317_140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55952"/>
            <a:ext cx="3722867" cy="20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F:\IMG_20170317_1415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0372" y="1039846"/>
            <a:ext cx="3665577" cy="206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1548754"/>
      </p:ext>
    </p:extLst>
  </p:cSld>
  <p:clrMapOvr>
    <a:masterClrMapping/>
  </p:clrMapOvr>
  <p:transition spd="slow" advClick="0" advTm="684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абота\атк видео\1494553651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776051"/>
            <a:ext cx="3768418" cy="211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работа\атк видео\14945536505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549" y="2930955"/>
            <a:ext cx="3672408" cy="206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43608" y="87475"/>
            <a:ext cx="6912768" cy="647514"/>
          </a:xfrm>
          <a:prstGeom prst="rect">
            <a:avLst/>
          </a:prstGeom>
          <a:noFill/>
        </p:spPr>
        <p:txBody>
          <a:bodyPr wrap="none" numCol="1"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/>
            <a:r>
              <a:rPr lang="ru-RU" sz="4000" b="1" dirty="0">
                <a:ln w="3175">
                  <a:noFill/>
                </a:ln>
                <a:solidFill>
                  <a:srgbClr val="D567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Военно-патриотический </a:t>
            </a:r>
          </a:p>
          <a:p>
            <a:pPr algn="ctr" eaLnBrk="0" hangingPunct="0"/>
            <a:r>
              <a:rPr lang="ru-RU" sz="4000" b="1" dirty="0">
                <a:ln w="3175">
                  <a:noFill/>
                </a:ln>
                <a:solidFill>
                  <a:srgbClr val="D567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клуб «Беркут»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0344" y="814294"/>
            <a:ext cx="4158351" cy="213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https://pp.userapi.com/c638327/v638327507/35f4b/j_xAShoa4z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0676" y="3057804"/>
            <a:ext cx="3862907" cy="193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215472636"/>
      </p:ext>
    </p:extLst>
  </p:cSld>
  <p:clrMapOvr>
    <a:masterClrMapping/>
  </p:clrMapOvr>
  <p:transition spd="slow" advClick="0" advTm="766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s://pp.userapi.com/c638327/v638327507/35e83/G2pXfKoodv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4849" y="357505"/>
            <a:ext cx="4447103" cy="246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9" y="195486"/>
            <a:ext cx="4725999" cy="23222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019" y="2646267"/>
            <a:ext cx="4723013" cy="239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4362" y="2801252"/>
            <a:ext cx="4428158" cy="22145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5882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604">
        <p:split orient="vert"/>
      </p:transition>
    </mc:Choice>
    <mc:Fallback>
      <p:transition spd="slow" advClick="0" advTm="360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ovar\Desktop\Documents\в телевизор\P90215-122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628" y="123546"/>
            <a:ext cx="3209246" cy="24069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3" descr="C:\Users\Povar\Desktop\Documents\в телевизор\P90215-125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82" y="2647221"/>
            <a:ext cx="2160238" cy="24962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6" name="Picture 3" descr="C:\Users\Povar\Desktop\WorldSkillsBanner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8525" y="0"/>
            <a:ext cx="4411663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922" y="1203636"/>
            <a:ext cx="1836154" cy="35282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6812" y="1327013"/>
            <a:ext cx="1977578" cy="35156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3651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5362">
        <p14:reveal/>
      </p:transition>
    </mc:Choice>
    <mc:Fallback>
      <p:transition spd="slow" advTm="53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C:\Users\Povar\Desktop\WorldSkillsBanner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8525" y="0"/>
            <a:ext cx="4411663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Povar\Desktop\Documents\в телевизор\IMG_05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57" y="195552"/>
            <a:ext cx="3240360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7" descr="C:\Users\Povar\Desktop\Documents\в телевизор\IMG_08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9896" y="2333256"/>
            <a:ext cx="2994678" cy="1996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5" descr="C:\Users\Povar\Desktop\Documents\в телевизор\IMG_1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213" y="3219450"/>
            <a:ext cx="2736850" cy="1824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Povar\Desktop\Documents\в телевизор\IMG_12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92488" y="1276350"/>
            <a:ext cx="2592387" cy="172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Povar\Desktop\Documents\в телевизор\IMG-20190301-WA00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2413" y="3003550"/>
            <a:ext cx="2279650" cy="1709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1367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892">
        <p:split orient="vert"/>
      </p:transition>
    </mc:Choice>
    <mc:Fallback>
      <p:transition spd="slow" advTm="289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C:\Users\Виктор\Desktop\АТК 2015-16\фото открытые уроки\WP_20150415_10_48_27_Sm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3436938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23938" y="44450"/>
            <a:ext cx="7138987" cy="6477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3163" tIns="51581" rIns="103163" bIns="51581" anchor="ctr"/>
          <a:lstStyle/>
          <a:p>
            <a:pPr algn="ctr">
              <a:defRPr/>
            </a:pPr>
            <a:r>
              <a:rPr lang="kk-KZ" altLang="ru-RU" sz="1400" b="1" dirty="0">
                <a:solidFill>
                  <a:srgbClr val="000000"/>
                </a:solidFill>
                <a:latin typeface="Times New Roman" pitchFamily="18" charset="0"/>
              </a:rPr>
              <a:t>НА УРОКАХ ПРОИЗВОДСТВЕННОГО ОБУЧЕНИЯ </a:t>
            </a:r>
            <a:r>
              <a:rPr lang="kk-KZ" altLang="ru-RU" sz="1400" b="1">
                <a:solidFill>
                  <a:srgbClr val="000000"/>
                </a:solidFill>
                <a:latin typeface="Times New Roman" pitchFamily="18" charset="0"/>
              </a:rPr>
              <a:t>ПО СПЕЦИАЛЬНОСТЯМ</a:t>
            </a:r>
            <a:endParaRPr lang="en-US" altLang="ru-RU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" name="Picture 3" descr="D:\Сборник фото\жастар агрофорумы\IMG_25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3108325"/>
            <a:ext cx="2713038" cy="203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 descr="D:\рабочий\фото\швеи\C360_2015-03-19-13-29-56-5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1871663"/>
            <a:ext cx="2786062" cy="2119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Picture 8" descr="Изображение 55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463" y="3055938"/>
            <a:ext cx="2347912" cy="1871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1" name="Picture 4" descr="D:\Сборник фото\Плешко Л.Н\лаборатория 2013\Фото08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5463" y="798513"/>
            <a:ext cx="1427162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61260108"/>
      </p:ext>
    </p:extLst>
  </p:cSld>
  <p:clrMapOvr>
    <a:masterClrMapping/>
  </p:clrMapOvr>
  <p:transition spd="slow" advTm="511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 noGrp="1"/>
          </p:cNvSpPr>
          <p:nvPr/>
        </p:nvSpPr>
        <p:spPr>
          <a:xfrm>
            <a:off x="1442209" y="2543786"/>
            <a:ext cx="7452320" cy="8886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ГККП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«Агротехнический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колледж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г.Ерейментау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800" b="1" i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sym typeface="+mn-ea"/>
            </a:endParaRPr>
          </a:p>
        </p:txBody>
      </p:sp>
      <p:pic>
        <p:nvPicPr>
          <p:cNvPr id="7" name="Picture 2" descr="D:\КДМ\фото\колледж парадный вход\IMG_51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42" r="19199" b="14626"/>
          <a:stretch>
            <a:fillRect/>
          </a:stretch>
        </p:blipFill>
        <p:spPr bwMode="auto">
          <a:xfrm>
            <a:off x="233928" y="969627"/>
            <a:ext cx="1958806" cy="138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2734" y="169340"/>
            <a:ext cx="6806896" cy="2474049"/>
          </a:xfrm>
          <a:prstGeom prst="rect">
            <a:avLst/>
          </a:prstGeom>
          <a:noFill/>
        </p:spPr>
        <p:txBody>
          <a:bodyPr wrap="square" lIns="103163" tIns="51581" rIns="103163" bIns="51581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1959 год - СЕЛЬСКОЕ УЧИЛИЩЕ МЕХАНИЗАЦИИ № 121. в с. Тургай.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1963 год -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Здание колледжа построено в  как военный госпиталь.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1964 год - здание было отдано под школу интернат.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1998 год - здание приспособили под профессиональный лицей № 18 с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головным предприятием в городе Ерейментау и филиалом в селе Тургай.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27.06.2012 год – ГУ «ПРОФЕССИОНАЛЬНЫЙ ЛИЦЕЙ № 18» переименован в КГУ «АГРОТЕХНИЧЕСКИЙ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КОЛЛЕДЖ № 8,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город Ерейментау, Ерейментауский район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b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2019 год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. «АГРОТЕХНИЧЕСКИЙ КОЛЛЕДЖ № 8, город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Ерейментау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Ерейментауский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район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переименован в ГККП «Агротехнический колледж, город </a:t>
            </a:r>
            <a:r>
              <a:rPr lang="ru-RU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Ерейментау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1"/>
          <p:cNvSpPr/>
          <p:nvPr/>
        </p:nvSpPr>
        <p:spPr>
          <a:xfrm>
            <a:off x="2051720" y="4443958"/>
            <a:ext cx="5688330" cy="47350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3163" tIns="51581" rIns="103163" bIns="51581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ru-RU" sz="1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Колледж  располагает 3-х этажным учебным корпусом, общей площадью 2756,4 м2, учебная площадь 1840,4 м2, проектная мощьность - </a:t>
            </a:r>
            <a:r>
              <a:rPr lang="ru-RU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411.  </a:t>
            </a:r>
            <a:endParaRPr lang="ru-RU" sz="12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sym typeface="+mn-ea"/>
            </a:endParaRPr>
          </a:p>
        </p:txBody>
      </p:sp>
      <p:pic>
        <p:nvPicPr>
          <p:cNvPr id="10" name="Picture 2" descr="D:\КДМ\ИНФОРМАЦИЯ МУЗЕЙ\изображения0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0" b="9193"/>
          <a:stretch>
            <a:fillRect/>
          </a:stretch>
        </p:blipFill>
        <p:spPr bwMode="auto">
          <a:xfrm>
            <a:off x="294207" y="3513718"/>
            <a:ext cx="1685505" cy="9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7" y="3513718"/>
            <a:ext cx="1584172" cy="928826"/>
          </a:xfrm>
          <a:prstGeom prst="rect">
            <a:avLst/>
          </a:prstGeom>
        </p:spPr>
      </p:pic>
      <p:pic>
        <p:nvPicPr>
          <p:cNvPr id="12" name="Picture 2" descr="SAM_14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38437"/>
            <a:ext cx="1619487" cy="92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1193" y="3491694"/>
            <a:ext cx="1533336" cy="950849"/>
          </a:xfrm>
          <a:prstGeom prst="rect">
            <a:avLst/>
          </a:prstGeom>
        </p:spPr>
      </p:pic>
      <p:pic>
        <p:nvPicPr>
          <p:cNvPr id="14" name="Picture 2" descr="F:\Логотип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2427734"/>
            <a:ext cx="1116533" cy="111653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3545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вотлд скилс\img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25" t="2106" r="1675" b="-47"/>
          <a:stretch>
            <a:fillRect/>
          </a:stretch>
        </p:blipFill>
        <p:spPr bwMode="auto">
          <a:xfrm>
            <a:off x="3165476" y="965735"/>
            <a:ext cx="2519363" cy="276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F:\вотлд скилс\20170302_1454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99"/>
          <a:stretch>
            <a:fillRect/>
          </a:stretch>
        </p:blipFill>
        <p:spPr bwMode="auto">
          <a:xfrm>
            <a:off x="6012161" y="2733769"/>
            <a:ext cx="2098661" cy="23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F:\вотлд скилс\20170310_192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82" t="12135" r="12238" b="7294"/>
          <a:stretch>
            <a:fillRect/>
          </a:stretch>
        </p:blipFill>
        <p:spPr bwMode="auto">
          <a:xfrm>
            <a:off x="366269" y="869876"/>
            <a:ext cx="1936478" cy="26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F:\вотлд скилс\20170309_1506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84578">
            <a:off x="848239" y="3435261"/>
            <a:ext cx="2668755" cy="1589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F:\вотлд скилс\DSC016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75" r="13106"/>
          <a:stretch>
            <a:fillRect/>
          </a:stretch>
        </p:blipFill>
        <p:spPr bwMode="auto">
          <a:xfrm rot="692807">
            <a:off x="5969826" y="1074237"/>
            <a:ext cx="2958032" cy="174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3468"/>
            <a:ext cx="7943200" cy="919909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kk-KZ" altLang="ru-RU" sz="4000" b="1" dirty="0">
                <a:ln w="3175">
                  <a:noFill/>
                </a:ln>
                <a:solidFill>
                  <a:srgbClr val="D567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Автокөлік жөндеуші слесарь </a:t>
            </a:r>
          </a:p>
          <a:p>
            <a:pPr algn="ctr" eaLnBrk="0" hangingPunct="0">
              <a:defRPr/>
            </a:pPr>
            <a:r>
              <a:rPr lang="kk-KZ" altLang="ru-RU" sz="4000" b="1" dirty="0">
                <a:ln w="3175">
                  <a:noFill/>
                </a:ln>
                <a:solidFill>
                  <a:srgbClr val="D567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Слесарь по ремонту автомобилей</a:t>
            </a:r>
            <a:endParaRPr lang="ru-RU" sz="4000" b="1" dirty="0">
              <a:ln w="3175">
                <a:noFill/>
              </a:ln>
              <a:solidFill>
                <a:srgbClr val="D5670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454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4929">
        <p:circle/>
      </p:transition>
    </mc:Choice>
    <mc:Fallback>
      <p:transition spd="slow" advClick="0" advTm="492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2390800" y="202786"/>
            <a:ext cx="4578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9pPr>
          </a:lstStyle>
          <a:p>
            <a:pPr algn="ctr"/>
            <a:r>
              <a:rPr lang="kk-KZ" altLang="ru-RU" sz="2400" b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НА УРОКЕ </a:t>
            </a:r>
            <a:r>
              <a:rPr lang="kk-KZ" altLang="ru-RU" sz="2400" b="1" dirty="0" smtClean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ПРОИЗВОДСТВЕННОГО ОБУЧЕНИЯ</a:t>
            </a:r>
            <a:endParaRPr lang="ru-RU" altLang="ru-RU" sz="2400" b="1" dirty="0">
              <a:solidFill>
                <a:srgbClr val="D567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8" descr="C:\Users\Виктор\Desktop\АТК 2015-16\фото открытые уроки\WP_20150415_10_56_52_Sm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1944" y="3219822"/>
            <a:ext cx="4352736" cy="183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 descr="C:\Users\Виктор\Desktop\АТК 2015-16\фото открытые уроки\WP_20150415_11_12_03_Sma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5245" y="1407776"/>
            <a:ext cx="4224700" cy="178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 descr="C:\Users\Виктор\Desktop\АТК 2015-16\фото открытые уроки\WP_20150415_10_45_46_Sm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786" y="3219822"/>
            <a:ext cx="4351022" cy="183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1" descr="C:\Users\Виктор\Desktop\АТК 2015-16\фото открытые уроки\WP_20150415_10_48_27_Smar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080" y="1403115"/>
            <a:ext cx="4223036" cy="178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727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576">
        <p:cut/>
      </p:transition>
    </mc:Choice>
    <mc:Fallback>
      <p:transition advClick="0" advTm="4576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D:\Сборник фото\ПРАКТИКА ФОТО\IMG_4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34" b="18578"/>
          <a:stretch>
            <a:fillRect/>
          </a:stretch>
        </p:blipFill>
        <p:spPr bwMode="auto">
          <a:xfrm>
            <a:off x="4561483" y="793565"/>
            <a:ext cx="4195289" cy="231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D:\Сборник фото\ПРАКТИКА ФОТО\IMG_42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851" y="560530"/>
            <a:ext cx="4058990" cy="210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Box 1"/>
          <p:cNvSpPr txBox="1">
            <a:spLocks noChangeArrowheads="1"/>
          </p:cNvSpPr>
          <p:nvPr/>
        </p:nvSpPr>
        <p:spPr bwMode="auto">
          <a:xfrm>
            <a:off x="1009651" y="61825"/>
            <a:ext cx="66579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9pPr>
          </a:lstStyle>
          <a:p>
            <a:pPr algn="ctr"/>
            <a:r>
              <a:rPr lang="ru-RU" altLang="ru-RU" sz="3200" b="1" i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На производственной практике </a:t>
            </a:r>
          </a:p>
        </p:txBody>
      </p:sp>
      <p:pic>
        <p:nvPicPr>
          <p:cNvPr id="8" name="Picture 4" descr="D:\Сборник фото\Фото практики\IMG_67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95786"/>
            <a:ext cx="3959426" cy="211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14813321"/>
      </p:ext>
    </p:extLst>
  </p:cSld>
  <p:clrMapOvr>
    <a:masterClrMapping/>
  </p:clrMapOvr>
  <p:transition spd="slow" advClick="0" advTm="6283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Сборник фото\Фото практики\IMG_6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492"/>
            <a:ext cx="4420928" cy="210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D:\Сборник фото\Фото практики\IMG_67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9492"/>
            <a:ext cx="3744416" cy="210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D:\Сборник фото\Фото практики\IMG_67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378"/>
          <a:stretch>
            <a:fillRect/>
          </a:stretch>
        </p:blipFill>
        <p:spPr bwMode="auto">
          <a:xfrm>
            <a:off x="2843808" y="2571751"/>
            <a:ext cx="4212132" cy="229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8262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3880">
        <p:circle/>
      </p:transition>
    </mc:Choice>
    <mc:Fallback>
      <p:transition spd="slow" advClick="0" advTm="388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:\100PHOTO\0050.jpe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67544" y="161310"/>
            <a:ext cx="3888432" cy="2187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7" name="Picture 4" descr="I:\100PHOTO\0000.jpe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956043" y="141480"/>
            <a:ext cx="3722470" cy="2207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9460" name="Picture 2" descr="D:\работа\АТК\агрофорум 16\фот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1374" y="3192592"/>
            <a:ext cx="5243513" cy="193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422219"/>
            <a:ext cx="88053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kk-KZ" sz="2000" b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«Ауыл шаруашылық </a:t>
            </a:r>
            <a:r>
              <a:rPr lang="kk-KZ" sz="2000" b="1" dirty="0" smtClean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өндірісіндегі тракторшы-машинист</a:t>
            </a:r>
            <a:r>
              <a:rPr lang="kk-KZ" sz="2000" b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algn="ctr" eaLnBrk="0" hangingPunct="0"/>
            <a:r>
              <a:rPr lang="kk-KZ" sz="2000" b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«Тракторист –машинист сельскохозяйственного производства»</a:t>
            </a:r>
            <a:endParaRPr lang="ru-RU" sz="2000" b="1" dirty="0">
              <a:solidFill>
                <a:srgbClr val="D5670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2005969"/>
      </p:ext>
    </p:extLst>
  </p:cSld>
  <p:clrMapOvr>
    <a:masterClrMapping/>
  </p:clrMapOvr>
  <p:transition spd="slow" advClick="0" advTm="563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7" descr="C:\Users\Виктор\Desktop\Областной смотр-2015\100NIKON\DSCN15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82194"/>
            <a:ext cx="4559118" cy="256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9" descr="C:\Users\Виктор\Desktop\Областной смотр-2015\100NIKON\DSCN15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34" y="1869673"/>
            <a:ext cx="4184367" cy="235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23119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5303">
        <p:circle/>
      </p:transition>
    </mc:Choice>
    <mc:Fallback>
      <p:transition spd="slow" advClick="0" advTm="530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та\атк видео\20170512_1033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4128"/>
            <a:ext cx="4184847" cy="188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та\атк видео\20170512_103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632" y="474128"/>
            <a:ext cx="4184847" cy="188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абота\атк видео\20170512_103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87774"/>
            <a:ext cx="4184847" cy="188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работа\атк видео\20170512_1036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87774"/>
            <a:ext cx="4184847" cy="188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6640511"/>
      </p:ext>
    </p:extLst>
  </p:cSld>
  <p:clrMapOvr>
    <a:masterClrMapping/>
  </p:clrMapOvr>
  <p:transition spd="slow" advClick="0" advTm="3852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Виктор\Desktop\каменщики\photo_1456488405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164" y="3057804"/>
            <a:ext cx="3672173" cy="183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C:\Users\Виктор\Desktop\каменщики\photo_14564879553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321" b="5811"/>
          <a:stretch>
            <a:fillRect/>
          </a:stretch>
        </p:blipFill>
        <p:spPr bwMode="auto">
          <a:xfrm>
            <a:off x="185738" y="250032"/>
            <a:ext cx="3244895" cy="189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:\Users\Виктор\Desktop\каменщики\photo_14564879850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3950" y="1243828"/>
            <a:ext cx="3428206" cy="171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:\Users\Виктор\Desktop\каменщики\photo_14564884691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938" y="2301478"/>
            <a:ext cx="2471886" cy="278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19872" y="363943"/>
            <a:ext cx="5206896" cy="697446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kk-KZ" altLang="ru-RU" sz="4000" b="1" dirty="0">
                <a:ln w="3175">
                  <a:noFill/>
                </a:ln>
                <a:solidFill>
                  <a:srgbClr val="D567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Тас қалаушы</a:t>
            </a:r>
          </a:p>
          <a:p>
            <a:pPr algn="ctr" eaLnBrk="0" hangingPunct="0">
              <a:defRPr/>
            </a:pPr>
            <a:r>
              <a:rPr lang="kk-KZ" altLang="ru-RU" sz="4000" b="1" dirty="0">
                <a:ln w="3175">
                  <a:noFill/>
                </a:ln>
                <a:solidFill>
                  <a:srgbClr val="D567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Каменщик</a:t>
            </a:r>
            <a:endParaRPr lang="ru-RU" sz="4000" b="1" dirty="0">
              <a:ln w="3175">
                <a:noFill/>
              </a:ln>
              <a:solidFill>
                <a:srgbClr val="D5670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90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165">
        <p:split orient="vert"/>
      </p:transition>
    </mc:Choice>
    <mc:Fallback>
      <p:transition spd="slow" advClick="0" advTm="516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фотки\2012 год строители\Изображение 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62565"/>
            <a:ext cx="2664296" cy="2747534"/>
          </a:xfrm>
          <a:prstGeom prst="round2DiagRect">
            <a:avLst>
              <a:gd name="adj1" fmla="val 11020"/>
              <a:gd name="adj2" fmla="val 13796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5" descr="D:\фотки\2012 год строители\Изображение 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148064" y="2031690"/>
            <a:ext cx="3096344" cy="3096404"/>
          </a:xfrm>
          <a:prstGeom prst="round2DiagRect">
            <a:avLst>
              <a:gd name="adj1" fmla="val 13679"/>
              <a:gd name="adj2" fmla="val 7437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 cstate="print"/>
          <a:srcRect l="14986" t="11613" r="38239" b="46014"/>
          <a:stretch>
            <a:fillRect/>
          </a:stretch>
        </p:blipFill>
        <p:spPr bwMode="auto">
          <a:xfrm>
            <a:off x="4427984" y="63191"/>
            <a:ext cx="3384376" cy="1831993"/>
          </a:xfrm>
          <a:prstGeom prst="round2DiagRect">
            <a:avLst>
              <a:gd name="adj1" fmla="val 16667"/>
              <a:gd name="adj2" fmla="val 10466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D:\фотки\2012 год строители\Изображение 0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022" y="2854073"/>
            <a:ext cx="3629899" cy="2139702"/>
          </a:xfrm>
          <a:prstGeom prst="round2DiagRect">
            <a:avLst>
              <a:gd name="adj1" fmla="val 14207"/>
              <a:gd name="adj2" fmla="val 15154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20124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6780">
        <p14:reveal/>
      </p:transition>
    </mc:Choice>
    <mc:Fallback>
      <p:transition spd="slow" advClick="0" advTm="67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Сборник фото\фотки\2012 Плотники\Изображение 018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-5743" t="27778" r="19666" b="-27778"/>
          <a:stretch/>
        </p:blipFill>
        <p:spPr bwMode="auto">
          <a:xfrm>
            <a:off x="225406" y="2575697"/>
            <a:ext cx="3888432" cy="314086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343" name="Picture 7" descr="D:\рабочий\фото\тулетаич\тулетаевич\WP_20150312_10_48_40_Smar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07" r="13718"/>
          <a:stretch/>
        </p:blipFill>
        <p:spPr bwMode="auto">
          <a:xfrm>
            <a:off x="5436096" y="281323"/>
            <a:ext cx="3282500" cy="1935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04999" y="2139703"/>
            <a:ext cx="1630767" cy="43858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eaLnBrk="0" hangingPunct="0">
              <a:defRPr/>
            </a:pPr>
            <a:r>
              <a:rPr lang="kk-KZ" sz="3200" b="1" dirty="0">
                <a:ln w="3175">
                  <a:noFill/>
                </a:ln>
                <a:solidFill>
                  <a:srgbClr val="D567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Ағаш ұстасы</a:t>
            </a:r>
            <a:endParaRPr lang="ru-RU" sz="3200" b="1" dirty="0">
              <a:ln w="3175">
                <a:noFill/>
              </a:ln>
              <a:solidFill>
                <a:srgbClr val="D5670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53602" y="2295187"/>
            <a:ext cx="1630767" cy="438581"/>
          </a:xfrm>
          <a:prstGeom prst="rect">
            <a:avLst/>
          </a:prstGeom>
        </p:spPr>
        <p:txBody>
          <a:bodyPr wrap="none">
            <a:prstTxWarp prst="textPlain">
              <a:avLst>
                <a:gd name="adj" fmla="val 48443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eaLnBrk="0" hangingPunct="0">
              <a:defRPr/>
            </a:pPr>
            <a:r>
              <a:rPr lang="kk-KZ" sz="3200" b="1" dirty="0">
                <a:ln w="3175">
                  <a:noFill/>
                </a:ln>
                <a:solidFill>
                  <a:srgbClr val="D567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Плотник</a:t>
            </a:r>
            <a:endParaRPr lang="ru-RU" sz="3200" b="1" dirty="0">
              <a:ln w="3175">
                <a:noFill/>
              </a:ln>
              <a:solidFill>
                <a:srgbClr val="D5670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D:\Сборник фото\Изображение 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41780"/>
            <a:ext cx="3600400" cy="2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D:\работа\АТК\атк фото\20170413_1309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21" y="357505"/>
            <a:ext cx="3798580" cy="185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6286119"/>
      </p:ext>
    </p:extLst>
  </p:cSld>
  <p:clrMapOvr>
    <a:masterClrMapping/>
  </p:clrMapOvr>
  <p:transition spd="slow" advClick="0" advTm="4149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6" t="13158" r="5253"/>
          <a:stretch>
            <a:fillRect/>
          </a:stretch>
        </p:blipFill>
        <p:spPr>
          <a:xfrm>
            <a:off x="35496" y="961946"/>
            <a:ext cx="2973068" cy="3337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нутый угол 4"/>
          <p:cNvSpPr/>
          <p:nvPr/>
        </p:nvSpPr>
        <p:spPr>
          <a:xfrm>
            <a:off x="3083152" y="843558"/>
            <a:ext cx="5881336" cy="2016224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/>
          <a:p>
            <a:pPr algn="ctr"/>
            <a:endParaRPr lang="ru-RU" sz="1400" b="1" u="sng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400" b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Хамзин </a:t>
            </a:r>
            <a:r>
              <a:rPr lang="en-US" sz="14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Руслан</a:t>
            </a:r>
            <a:r>
              <a:rPr lang="en-US" sz="14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Амантай</a:t>
            </a:r>
            <a:r>
              <a:rPr lang="ru-RU" sz="14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евич</a:t>
            </a:r>
            <a:endParaRPr lang="ru-RU" sz="1400" b="1" u="sng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Назначен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директором 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приказом управления образования № 223 от 09.10.2018 г.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Общий стаж: 12 лет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Педагогический стаж: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Стаж работы в данной организации: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год</a:t>
            </a:r>
          </a:p>
          <a:p>
            <a:pPr algn="just"/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Родился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с.Тургай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Ерейментауского района. В 1999 году закончил Евразийский университет </a:t>
            </a:r>
            <a:r>
              <a:rPr lang="ru-RU" sz="1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им.Л.Н.Гумилева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(квалификация по специальности – «Учитель физики»)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годы работы отмечен грамотами и благодарственными письмами </a:t>
            </a:r>
            <a:r>
              <a:rPr lang="ru-RU" sz="1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акима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 и руководителя районного отдела образования.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2017 году занял </a:t>
            </a:r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место в республиканском конкурсе «Лучший директор». </a:t>
            </a:r>
          </a:p>
        </p:txBody>
      </p:sp>
      <p:pic>
        <p:nvPicPr>
          <p:cNvPr id="10242" name="Picture 2" descr="F:\Руслан Амантаевич\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350070">
            <a:off x="3396676" y="2972021"/>
            <a:ext cx="141376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Руслан Амантаевич\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44980" y="2901068"/>
            <a:ext cx="1615252" cy="222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Руслан Амантаевич\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817401">
            <a:off x="7142923" y="2941354"/>
            <a:ext cx="1580806" cy="217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13405">
        <p:circle/>
      </p:transition>
    </mc:Choice>
    <mc:Fallback>
      <p:transition spd="slow" advTm="1340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Виктор\Desktop\IMG-20170209-WA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9612" y="2730103"/>
            <a:ext cx="4372867" cy="218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 descr="C:\Users\Виктор\Desktop\Сания\IMG_20170208_145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3117400"/>
            <a:ext cx="3361506" cy="18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C:\Users\Виктор\Desktop\Сания\SAM_05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4867" y="144066"/>
            <a:ext cx="3775121" cy="188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C:\Users\Виктор\Desktop\Ажиханова Назгуль, Агротехнический колледж №8, Ерейментау\DSC041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123"/>
            <a:ext cx="4392166" cy="21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Прямоугольник 2"/>
          <p:cNvSpPr>
            <a:spLocks noChangeArrowheads="1"/>
          </p:cNvSpPr>
          <p:nvPr/>
        </p:nvSpPr>
        <p:spPr bwMode="auto">
          <a:xfrm>
            <a:off x="5724526" y="2031207"/>
            <a:ext cx="23034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9pPr>
          </a:lstStyle>
          <a:p>
            <a:pPr algn="ctr"/>
            <a:r>
              <a:rPr lang="kk-KZ" altLang="ru-RU" sz="4000" b="1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Повар</a:t>
            </a:r>
            <a:endParaRPr lang="ru-RU" altLang="ru-RU" sz="4000" b="1">
              <a:solidFill>
                <a:srgbClr val="D567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7" name="Прямоугольник 3"/>
          <p:cNvSpPr>
            <a:spLocks noChangeArrowheads="1"/>
          </p:cNvSpPr>
          <p:nvPr/>
        </p:nvSpPr>
        <p:spPr bwMode="auto">
          <a:xfrm>
            <a:off x="1258889" y="2472929"/>
            <a:ext cx="18938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9pPr>
          </a:lstStyle>
          <a:p>
            <a:pPr algn="ctr"/>
            <a:r>
              <a:rPr lang="kk-KZ" altLang="ru-RU" sz="4000" b="1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Аспаз</a:t>
            </a:r>
            <a:endParaRPr lang="ru-RU" altLang="ru-RU" sz="4000" b="1">
              <a:solidFill>
                <a:srgbClr val="D5670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9082660"/>
      </p:ext>
    </p:extLst>
  </p:cSld>
  <p:clrMapOvr>
    <a:masterClrMapping/>
  </p:clrMapOvr>
  <p:transition spd="slow" advClick="0" advTm="5428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работа\АТК\АТК фото16\DSC_65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90" r="8247"/>
          <a:stretch>
            <a:fillRect/>
          </a:stretch>
        </p:blipFill>
        <p:spPr bwMode="auto">
          <a:xfrm>
            <a:off x="5642825" y="319087"/>
            <a:ext cx="3117219" cy="219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D:\работа\АТК\АТК фото16\DSC_65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576" y="319087"/>
            <a:ext cx="4367507" cy="219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2504" y="2628195"/>
            <a:ext cx="4366919" cy="244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7718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4766">
        <p:circle/>
      </p:transition>
    </mc:Choice>
    <mc:Fallback>
      <p:transition spd="slow" advClick="0" advTm="476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3781" y="2794028"/>
            <a:ext cx="4157797" cy="233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D:\работа\Фото ОП№-!\DSC07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487"/>
            <a:ext cx="2485607" cy="27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работа\Фото ОП№-!\DSC076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8056" y="2152356"/>
            <a:ext cx="2485607" cy="27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работа\Фото ОП№-!\DSC076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8925" y="255601"/>
            <a:ext cx="3728411" cy="186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921302088"/>
      </p:ext>
    </p:extLst>
  </p:cSld>
  <p:clrMapOvr>
    <a:masterClrMapping/>
  </p:clrMapOvr>
  <p:transition spd="slow" advClick="0" advTm="68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ovar\Desktop\наша неделя\мастер класс\IMG_20190405_1228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347" y="1275642"/>
            <a:ext cx="2474590" cy="3299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Povar\Desktop\наша неделя\мастер класс\IMG_20190405_1236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735"/>
          <a:stretch/>
        </p:blipFill>
        <p:spPr bwMode="auto">
          <a:xfrm>
            <a:off x="2978940" y="1059624"/>
            <a:ext cx="2376253" cy="2220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Povar\Desktop\наша неделя\мастер класс\IMG_20190405_1247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20" y="573769"/>
            <a:ext cx="2927941" cy="2195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Povar\Desktop\наша неделя\мастер класс\IMG_20190424_1227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018"/>
          <a:stretch/>
        </p:blipFill>
        <p:spPr bwMode="auto">
          <a:xfrm>
            <a:off x="6319523" y="2864716"/>
            <a:ext cx="2313134" cy="2096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7175" y="238125"/>
            <a:ext cx="6186488" cy="6477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3163" tIns="51581" rIns="103163" bIns="51581" anchor="ctr"/>
          <a:lstStyle/>
          <a:p>
            <a:pPr algn="ctr">
              <a:defRPr/>
            </a:pPr>
            <a:r>
              <a:rPr lang="kk-KZ" altLang="ru-RU" sz="1400" b="1" dirty="0">
                <a:solidFill>
                  <a:srgbClr val="000000"/>
                </a:solidFill>
                <a:latin typeface="Times New Roman" pitchFamily="18" charset="0"/>
              </a:rPr>
              <a:t>ПРОВЕДЕНИЕ ДНЯ ОТКРЫТЫХ </a:t>
            </a:r>
            <a:r>
              <a:rPr lang="kk-KZ" alt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ДВЕРЕЙ ДЛЯ УЧАЩИХСЯ СРЕДНИХ ШКОЛ РАЙОНА</a:t>
            </a:r>
            <a:endParaRPr lang="en-US" altLang="ru-RU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3" name="AutoShape 8" descr="https://apf.mail.ru/cgi-bin/readmsg?id=15900815100628325002;0;11&amp;exif=1&amp;full=1&amp;x-email=aseleka_92b%40mail.ru"/>
          <p:cNvSpPr>
            <a:spLocks noChangeAspect="1" noChangeArrowheads="1"/>
          </p:cNvSpPr>
          <p:nvPr/>
        </p:nvSpPr>
        <p:spPr bwMode="auto">
          <a:xfrm>
            <a:off x="1492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318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318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318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318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86" y="3265409"/>
            <a:ext cx="3015070" cy="1695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318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5707">
        <p14:reveal/>
      </p:transition>
    </mc:Choice>
    <mc:Fallback>
      <p:transition spd="slow" advTm="57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D:\КДМ\фото\аккредитация\день 4 аккредитации\посещение занятий и кабинетов\IMG_66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85" b="-1"/>
          <a:stretch/>
        </p:blipFill>
        <p:spPr bwMode="auto">
          <a:xfrm>
            <a:off x="2355149" y="2494765"/>
            <a:ext cx="2535230" cy="140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овое поле 7"/>
          <p:cNvSpPr txBox="1"/>
          <p:nvPr/>
        </p:nvSpPr>
        <p:spPr>
          <a:xfrm>
            <a:off x="1565667" y="777652"/>
            <a:ext cx="7162681" cy="2192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endParaRPr lang="ru-RU" sz="1000" dirty="0" smtClean="0"/>
          </a:p>
          <a:p>
            <a:endParaRPr lang="ru-RU" sz="1000" dirty="0"/>
          </a:p>
          <a:p>
            <a:r>
              <a:rPr lang="ru-RU" sz="1000" dirty="0" smtClean="0"/>
              <a:t>Кабинеты</a:t>
            </a:r>
            <a:r>
              <a:rPr lang="en-US" sz="1000" dirty="0" smtClean="0"/>
              <a:t> </a:t>
            </a:r>
            <a:r>
              <a:rPr lang="ru-RU" sz="1000" dirty="0"/>
              <a:t>специальных</a:t>
            </a:r>
            <a:r>
              <a:rPr lang="en-US" sz="1000" dirty="0"/>
              <a:t> </a:t>
            </a:r>
            <a:r>
              <a:rPr lang="ru-RU" sz="1000" dirty="0"/>
              <a:t>дисциплин</a:t>
            </a:r>
            <a:r>
              <a:rPr lang="en-US" sz="1000" dirty="0"/>
              <a:t> – </a:t>
            </a:r>
            <a:r>
              <a:rPr lang="en-US" sz="1000" dirty="0" smtClean="0"/>
              <a:t>11</a:t>
            </a:r>
            <a:r>
              <a:rPr lang="ru-RU" sz="1000" dirty="0" smtClean="0"/>
              <a:t>            Мастерские</a:t>
            </a:r>
            <a:r>
              <a:rPr lang="en-US" sz="1000" dirty="0" smtClean="0"/>
              <a:t> </a:t>
            </a:r>
            <a:r>
              <a:rPr lang="en-US" sz="1000" dirty="0"/>
              <a:t>– </a:t>
            </a:r>
            <a:r>
              <a:rPr lang="ru-RU" sz="1000" dirty="0" smtClean="0"/>
              <a:t>11                 Учебные</a:t>
            </a:r>
            <a:r>
              <a:rPr lang="en-US" sz="1000" dirty="0" smtClean="0"/>
              <a:t> </a:t>
            </a:r>
            <a:r>
              <a:rPr lang="ru-RU" sz="1000" dirty="0"/>
              <a:t>кабинеты</a:t>
            </a:r>
            <a:r>
              <a:rPr lang="en-US" sz="1000" dirty="0"/>
              <a:t> – </a:t>
            </a:r>
            <a:r>
              <a:rPr lang="en-US" sz="1000" dirty="0" smtClean="0"/>
              <a:t>11</a:t>
            </a:r>
            <a:r>
              <a:rPr lang="ru-RU" sz="1000" dirty="0" smtClean="0"/>
              <a:t>          Учебные</a:t>
            </a:r>
            <a:r>
              <a:rPr lang="en-US" sz="1000" dirty="0" smtClean="0"/>
              <a:t> </a:t>
            </a:r>
            <a:r>
              <a:rPr lang="ru-RU" sz="1000" dirty="0"/>
              <a:t>полигоны</a:t>
            </a:r>
            <a:r>
              <a:rPr lang="en-US" sz="1000" dirty="0"/>
              <a:t> – 1</a:t>
            </a:r>
            <a:endParaRPr lang="ru-RU" altLang="en-US" sz="1000" dirty="0"/>
          </a:p>
          <a:p>
            <a:endParaRPr lang="en-US" sz="1000" dirty="0"/>
          </a:p>
          <a:p>
            <a:endParaRPr lang="en-US" sz="1000" dirty="0"/>
          </a:p>
        </p:txBody>
      </p:sp>
      <p:pic>
        <p:nvPicPr>
          <p:cNvPr id="3074" name="Picture 2" descr="C:\Users\Админ\Desktop\день 1 аккредитация\посещение занятий\IMG_61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15"/>
          <a:stretch/>
        </p:blipFill>
        <p:spPr bwMode="auto">
          <a:xfrm>
            <a:off x="136618" y="1087594"/>
            <a:ext cx="2224745" cy="148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\Desktop\день 1 аккредитация\посещение занятий\IMG_61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879" y="1108585"/>
            <a:ext cx="2520153" cy="14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\Desktop\день 1 аккредитация\посещение занятий\IMG_61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618" y="2540419"/>
            <a:ext cx="2213191" cy="130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дмин\Desktop\день 4 аккредитации\посещение занятий и кабинетов\IMG_64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270" y="3830875"/>
            <a:ext cx="2251093" cy="131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Админ\Desktop\день 4 аккредитации\посещение занятий и кабинетов\IMG_66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30" r="4081"/>
          <a:stretch/>
        </p:blipFill>
        <p:spPr bwMode="auto">
          <a:xfrm>
            <a:off x="2411759" y="3867894"/>
            <a:ext cx="2376265" cy="111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6618" y="2372865"/>
            <a:ext cx="2229399" cy="19888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00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Кабинет английского языка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1963" y="3609836"/>
            <a:ext cx="2229399" cy="25805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00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Спортивный зал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269" y="4876006"/>
            <a:ext cx="2251093" cy="25805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00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Библиотека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11758" y="4876006"/>
            <a:ext cx="2376265" cy="25805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00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Слесарная мастерская</a:t>
            </a:r>
          </a:p>
        </p:txBody>
      </p:sp>
      <p:pic>
        <p:nvPicPr>
          <p:cNvPr id="7170" name="Picture 2" descr="D:\КДМ\фото\аккредитация\день 1 аккредитация\посещение занятий\IMG_615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171"/>
          <a:stretch/>
        </p:blipFill>
        <p:spPr bwMode="auto">
          <a:xfrm>
            <a:off x="4860033" y="1091889"/>
            <a:ext cx="2016223" cy="147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860033" y="2360027"/>
            <a:ext cx="2016223" cy="2117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00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Кабинет  </a:t>
            </a:r>
            <a:r>
              <a:rPr lang="ru-RU" dirty="0" smtClean="0"/>
              <a:t>химии</a:t>
            </a:r>
            <a:endParaRPr lang="ru-RU" dirty="0"/>
          </a:p>
        </p:txBody>
      </p:sp>
      <p:pic>
        <p:nvPicPr>
          <p:cNvPr id="7172" name="Picture 4" descr="D:\КДМ\фото\аккредитация\день 4 аккредитации\посещение занятий и кабинетов\IMG_653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080554"/>
            <a:ext cx="2020771" cy="134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876256" y="2360027"/>
            <a:ext cx="2019400" cy="2204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00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Кабинет  </a:t>
            </a:r>
            <a:r>
              <a:rPr lang="ru-RU" dirty="0" smtClean="0"/>
              <a:t>казахского языка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361363" y="3609835"/>
            <a:ext cx="2498669" cy="2580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00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900" dirty="0" smtClean="0"/>
              <a:t>Кабинет по специальности «Строительство и эксплуатация зданий и сооружений» </a:t>
            </a:r>
            <a:endParaRPr lang="ru-RU" sz="900" dirty="0"/>
          </a:p>
        </p:txBody>
      </p:sp>
      <p:pic>
        <p:nvPicPr>
          <p:cNvPr id="7175" name="Picture 7" descr="D:\КДМ\фото\аккредитация\день 4 аккредитации\посещение занятий и кабинетов\IMG_664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0379" y="2580465"/>
            <a:ext cx="1985877" cy="132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875205" y="3625077"/>
            <a:ext cx="2016223" cy="2428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00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Кабинет  </a:t>
            </a:r>
            <a:r>
              <a:rPr lang="ru-RU" dirty="0" smtClean="0"/>
              <a:t>психолога</a:t>
            </a:r>
            <a:endParaRPr lang="ru-RU" dirty="0"/>
          </a:p>
        </p:txBody>
      </p:sp>
      <p:pic>
        <p:nvPicPr>
          <p:cNvPr id="7176" name="Picture 8" descr="D:\КДМ\фото\аккредитация\день 4 аккредитации\посещение занятий и кабинетов\IMG_651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4881" y="2580465"/>
            <a:ext cx="2020209" cy="134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891428" y="3609834"/>
            <a:ext cx="2016223" cy="2580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00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Кабинет  </a:t>
            </a:r>
            <a:r>
              <a:rPr lang="ru-RU" dirty="0" smtClean="0"/>
              <a:t>самопознания</a:t>
            </a:r>
            <a:endParaRPr lang="ru-RU" dirty="0"/>
          </a:p>
        </p:txBody>
      </p:sp>
      <p:pic>
        <p:nvPicPr>
          <p:cNvPr id="7177" name="Picture 9" descr="D:\КДМ\фото\аккредитация\день 4 аккредитации\посещение занятий и кабинетов\IMG_6500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621"/>
          <a:stretch/>
        </p:blipFill>
        <p:spPr bwMode="auto">
          <a:xfrm>
            <a:off x="6924881" y="3867894"/>
            <a:ext cx="2008914" cy="113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D:\КДМ\фото\аккредитация\день 4 аккредитации\посещение занятий и кабинетов\IMG_6489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35"/>
          <a:stretch/>
        </p:blipFill>
        <p:spPr bwMode="auto">
          <a:xfrm>
            <a:off x="4807885" y="3867893"/>
            <a:ext cx="2116995" cy="128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807888" y="4905980"/>
            <a:ext cx="2116994" cy="2280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00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 smtClean="0"/>
              <a:t>Кабинет истории Казахстана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6924882" y="4906281"/>
            <a:ext cx="2020208" cy="22778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00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900" dirty="0" smtClean="0"/>
              <a:t>Кабинет по специальности «Организация питания»</a:t>
            </a:r>
            <a:endParaRPr lang="ru-RU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2339752" y="2360028"/>
            <a:ext cx="2520280" cy="2117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00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Кабинет  НВП</a:t>
            </a:r>
          </a:p>
        </p:txBody>
      </p:sp>
    </p:spTree>
  </p:cSld>
  <p:clrMapOvr>
    <a:masterClrMapping/>
  </p:clrMapOvr>
  <p:transition spd="slow" advTm="5690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КДМ\фото\аккредитация\день 1 аккредитация\Осмотр МТБ\IMG_6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54" y="961225"/>
            <a:ext cx="3084080" cy="182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711" y="2680963"/>
            <a:ext cx="3115638" cy="363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22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000" dirty="0"/>
              <a:t>Мастерская по специальности «Организация питания»</a:t>
            </a:r>
          </a:p>
        </p:txBody>
      </p:sp>
      <p:pic>
        <p:nvPicPr>
          <p:cNvPr id="2051" name="Picture 3" descr="D:\КДМ\фото\аккредитация\день 1 аккредитация\Осмотр МТБ\IMG_62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954"/>
          <a:stretch/>
        </p:blipFill>
        <p:spPr bwMode="auto">
          <a:xfrm>
            <a:off x="3148533" y="961226"/>
            <a:ext cx="2924517" cy="182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КДМ\фото\аккредитация\день 4 аккредитации\посещение занятий и кабинетов\IMG_65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53" y="3051808"/>
            <a:ext cx="3084081" cy="172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ДМ\фото\аккредитация\день 4 аккредитации\посещение занятий и кабинетов\IMG_66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4" r="10414"/>
          <a:stretch/>
        </p:blipFill>
        <p:spPr bwMode="auto">
          <a:xfrm>
            <a:off x="3148533" y="3029493"/>
            <a:ext cx="2924517" cy="194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48533" y="2680963"/>
            <a:ext cx="2924516" cy="3485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100" dirty="0"/>
              <a:t>Мастерская по устройству грузовых и легковых автомобилей</a:t>
            </a:r>
          </a:p>
        </p:txBody>
      </p:sp>
      <p:pic>
        <p:nvPicPr>
          <p:cNvPr id="2056" name="Picture 8" descr="D:\КДМ\фото\аккредитация\день 4 аккредитации\посещение занятий и кабинетов\IMG_665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980"/>
          <a:stretch/>
        </p:blipFill>
        <p:spPr bwMode="auto">
          <a:xfrm>
            <a:off x="6073050" y="961227"/>
            <a:ext cx="2996250" cy="182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73049" y="2680963"/>
            <a:ext cx="2980144" cy="3485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200" dirty="0"/>
              <a:t>Мастерская столярно-плотничных работ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97" y="4775582"/>
            <a:ext cx="3115637" cy="3164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6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100" dirty="0" smtClean="0"/>
              <a:t>Мастерская </a:t>
            </a:r>
            <a:r>
              <a:rPr lang="ru-RU" sz="1100" dirty="0"/>
              <a:t>сельскохозяйственных машин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4018" y="4775582"/>
            <a:ext cx="2899032" cy="3164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6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100" dirty="0"/>
              <a:t>Шиномонтажный цех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67664" y="4775582"/>
            <a:ext cx="2985529" cy="3679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6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100" smtClean="0"/>
              <a:t>Лаборатория растениеводства</a:t>
            </a:r>
            <a:endParaRPr lang="ru-RU" sz="1100" dirty="0"/>
          </a:p>
        </p:txBody>
      </p:sp>
      <p:pic>
        <p:nvPicPr>
          <p:cNvPr id="2057" name="Picture 9" descr="D:\КДМ\фото\аккредитация\день 4 аккредитации\посещение занятий и кабинетов\IMG_652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04"/>
          <a:stretch/>
        </p:blipFill>
        <p:spPr bwMode="auto">
          <a:xfrm>
            <a:off x="6067666" y="3073855"/>
            <a:ext cx="2985528" cy="170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1013280"/>
      </p:ext>
    </p:extLst>
  </p:cSld>
  <p:clrMapOvr>
    <a:masterClrMapping/>
  </p:clrMapOvr>
  <p:transition spd="slow" advTm="7787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IMG_2409"/>
          <p:cNvPicPr>
            <a:picLocks noChangeAspect="1"/>
          </p:cNvPicPr>
          <p:nvPr/>
        </p:nvPicPr>
        <p:blipFill rotWithShape="1">
          <a:blip r:embed="rId3" cstate="print"/>
          <a:srcRect l="10579" t="5644"/>
          <a:stretch>
            <a:fillRect/>
          </a:stretch>
        </p:blipFill>
        <p:spPr>
          <a:xfrm>
            <a:off x="170143" y="1203597"/>
            <a:ext cx="2961696" cy="1850538"/>
          </a:xfrm>
          <a:prstGeom prst="rect">
            <a:avLst/>
          </a:prstGeom>
        </p:spPr>
      </p:pic>
      <p:pic>
        <p:nvPicPr>
          <p:cNvPr id="5" name="Изображение 4" descr="IMG_20180531_154159"/>
          <p:cNvPicPr>
            <a:picLocks noChangeAspect="1"/>
          </p:cNvPicPr>
          <p:nvPr/>
        </p:nvPicPr>
        <p:blipFill rotWithShape="1">
          <a:blip r:embed="rId4" cstate="print"/>
          <a:srcRect l="5093" t="11576" r="19556" b="23763"/>
          <a:stretch>
            <a:fillRect/>
          </a:stretch>
        </p:blipFill>
        <p:spPr>
          <a:xfrm>
            <a:off x="6023483" y="1203597"/>
            <a:ext cx="2895180" cy="1726558"/>
          </a:xfrm>
          <a:prstGeom prst="rect">
            <a:avLst/>
          </a:prstGeom>
        </p:spPr>
      </p:pic>
      <p:pic>
        <p:nvPicPr>
          <p:cNvPr id="6" name="Изображение 5" descr="IMG_20180531_15590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1203597"/>
            <a:ext cx="2886854" cy="1726558"/>
          </a:xfrm>
          <a:prstGeom prst="rect">
            <a:avLst/>
          </a:prstGeom>
        </p:spPr>
      </p:pic>
      <p:pic>
        <p:nvPicPr>
          <p:cNvPr id="7" name="Изображение 6" descr="IMG_20181129_155119"/>
          <p:cNvPicPr>
            <a:picLocks noChangeAspect="1"/>
          </p:cNvPicPr>
          <p:nvPr/>
        </p:nvPicPr>
        <p:blipFill rotWithShape="1">
          <a:blip r:embed="rId6" cstate="print"/>
          <a:srcRect l="16221"/>
          <a:stretch>
            <a:fillRect/>
          </a:stretch>
        </p:blipFill>
        <p:spPr>
          <a:xfrm>
            <a:off x="3131839" y="3199586"/>
            <a:ext cx="2886855" cy="1954381"/>
          </a:xfrm>
          <a:prstGeom prst="rect">
            <a:avLst/>
          </a:prstGeom>
        </p:spPr>
      </p:pic>
      <p:pic>
        <p:nvPicPr>
          <p:cNvPr id="8" name="Изображение 7" descr="IMG-20190401-WA0007"/>
          <p:cNvPicPr>
            <a:picLocks noChangeAspect="1"/>
          </p:cNvPicPr>
          <p:nvPr/>
        </p:nvPicPr>
        <p:blipFill rotWithShape="1">
          <a:blip r:embed="rId7" cstate="print"/>
          <a:srcRect t="13828"/>
          <a:stretch>
            <a:fillRect/>
          </a:stretch>
        </p:blipFill>
        <p:spPr>
          <a:xfrm>
            <a:off x="170143" y="3147813"/>
            <a:ext cx="2961696" cy="1614195"/>
          </a:xfrm>
          <a:prstGeom prst="rect">
            <a:avLst/>
          </a:prstGeom>
        </p:spPr>
      </p:pic>
      <p:pic>
        <p:nvPicPr>
          <p:cNvPr id="9" name="Изображение 8" descr="IMG_0310"/>
          <p:cNvPicPr>
            <a:picLocks noChangeAspect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>
            <a:off x="6005453" y="3133170"/>
            <a:ext cx="3031043" cy="1808929"/>
          </a:xfrm>
          <a:prstGeom prst="rect">
            <a:avLst/>
          </a:prstGeom>
        </p:spPr>
      </p:pic>
      <p:sp>
        <p:nvSpPr>
          <p:cNvPr id="10" name="Текстовое поле 1"/>
          <p:cNvSpPr txBox="1"/>
          <p:nvPr/>
        </p:nvSpPr>
        <p:spPr bwMode="auto">
          <a:xfrm>
            <a:off x="3131840" y="2813834"/>
            <a:ext cx="2886854" cy="3339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6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altLang="ru-RU" sz="1200" dirty="0">
                <a:sym typeface="+mn-ea"/>
              </a:rPr>
              <a:t>Акция против </a:t>
            </a:r>
            <a:r>
              <a:rPr lang="ru-RU" altLang="ru-RU" sz="1200" dirty="0" err="1">
                <a:sym typeface="+mn-ea"/>
              </a:rPr>
              <a:t>табакокурения</a:t>
            </a:r>
            <a:endParaRPr lang="ru-RU" altLang="ru-RU" sz="1200" dirty="0">
              <a:sym typeface="+mn-ea"/>
            </a:endParaRPr>
          </a:p>
        </p:txBody>
      </p:sp>
      <p:sp>
        <p:nvSpPr>
          <p:cNvPr id="11" name="Текстовое поле 1"/>
          <p:cNvSpPr txBox="1"/>
          <p:nvPr/>
        </p:nvSpPr>
        <p:spPr bwMode="auto">
          <a:xfrm>
            <a:off x="184782" y="2813835"/>
            <a:ext cx="2947058" cy="3210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6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altLang="ru-RU" sz="1200" dirty="0" err="1">
                <a:sym typeface="+mn-ea"/>
              </a:rPr>
              <a:t>Наурыз</a:t>
            </a:r>
            <a:r>
              <a:rPr lang="ru-RU" altLang="ru-RU" sz="1200" dirty="0">
                <a:sym typeface="+mn-ea"/>
              </a:rPr>
              <a:t> </a:t>
            </a:r>
            <a:r>
              <a:rPr lang="ru-RU" altLang="ru-RU" sz="1200" dirty="0" err="1">
                <a:sym typeface="+mn-ea"/>
              </a:rPr>
              <a:t>мейрамы</a:t>
            </a:r>
            <a:r>
              <a:rPr lang="ru-RU" altLang="ru-RU" sz="1200" dirty="0">
                <a:sym typeface="+mn-ea"/>
              </a:rPr>
              <a:t> </a:t>
            </a:r>
          </a:p>
        </p:txBody>
      </p:sp>
      <p:sp>
        <p:nvSpPr>
          <p:cNvPr id="12" name="Текстовое поле 1"/>
          <p:cNvSpPr txBox="1"/>
          <p:nvPr/>
        </p:nvSpPr>
        <p:spPr bwMode="auto">
          <a:xfrm>
            <a:off x="6023483" y="2813834"/>
            <a:ext cx="2895180" cy="3193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6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altLang="ru-RU" sz="1200" dirty="0">
                <a:sym typeface="+mn-ea"/>
              </a:rPr>
              <a:t>31 мая всемирный день борьбы с </a:t>
            </a:r>
            <a:r>
              <a:rPr lang="ru-RU" altLang="ru-RU" sz="1200" dirty="0" err="1">
                <a:sym typeface="+mn-ea"/>
              </a:rPr>
              <a:t>табакокурением</a:t>
            </a:r>
            <a:endParaRPr lang="ru-RU" altLang="ru-RU" sz="1200" dirty="0">
              <a:sym typeface="+mn-ea"/>
            </a:endParaRPr>
          </a:p>
        </p:txBody>
      </p:sp>
      <p:sp>
        <p:nvSpPr>
          <p:cNvPr id="13" name="Текстовое поле 1"/>
          <p:cNvSpPr txBox="1"/>
          <p:nvPr/>
        </p:nvSpPr>
        <p:spPr bwMode="auto">
          <a:xfrm>
            <a:off x="170143" y="4762008"/>
            <a:ext cx="2961696" cy="3601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6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altLang="ru-RU" sz="1200" dirty="0">
                <a:sym typeface="+mn-ea"/>
              </a:rPr>
              <a:t>Встреча с предпринимателями с ограниченными возможностями</a:t>
            </a:r>
          </a:p>
        </p:txBody>
      </p:sp>
      <p:sp>
        <p:nvSpPr>
          <p:cNvPr id="14" name="Текстовое поле 1"/>
          <p:cNvSpPr txBox="1"/>
          <p:nvPr/>
        </p:nvSpPr>
        <p:spPr bwMode="auto">
          <a:xfrm>
            <a:off x="3112585" y="4762008"/>
            <a:ext cx="2906109" cy="3601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6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altLang="ru-RU" sz="1100" dirty="0">
                <a:sym typeface="+mn-ea"/>
              </a:rPr>
              <a:t>Во время проведения встречи МК «</a:t>
            </a:r>
            <a:r>
              <a:rPr lang="ru-RU" altLang="ru-RU" sz="1100" dirty="0" err="1">
                <a:sym typeface="+mn-ea"/>
              </a:rPr>
              <a:t>Жас</a:t>
            </a:r>
            <a:r>
              <a:rPr lang="ru-RU" altLang="ru-RU" sz="1100" dirty="0">
                <a:sym typeface="+mn-ea"/>
              </a:rPr>
              <a:t> </a:t>
            </a:r>
            <a:r>
              <a:rPr lang="ru-RU" altLang="ru-RU" sz="1100" dirty="0" err="1">
                <a:sym typeface="+mn-ea"/>
              </a:rPr>
              <a:t>Отан</a:t>
            </a:r>
            <a:r>
              <a:rPr lang="ru-RU" altLang="ru-RU" sz="1100" dirty="0">
                <a:sym typeface="+mn-ea"/>
              </a:rPr>
              <a:t>»</a:t>
            </a:r>
          </a:p>
        </p:txBody>
      </p:sp>
      <p:sp>
        <p:nvSpPr>
          <p:cNvPr id="15" name="Текстовое поле 1"/>
          <p:cNvSpPr txBox="1"/>
          <p:nvPr/>
        </p:nvSpPr>
        <p:spPr bwMode="auto">
          <a:xfrm>
            <a:off x="6023482" y="4762009"/>
            <a:ext cx="3013013" cy="3601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6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altLang="ru-RU" sz="1100" dirty="0">
                <a:sym typeface="+mn-ea"/>
              </a:rPr>
              <a:t>Встреча с </a:t>
            </a:r>
            <a:r>
              <a:rPr lang="ru-RU" altLang="ru-RU" sz="1100" dirty="0" smtClean="0">
                <a:sym typeface="+mn-ea"/>
              </a:rPr>
              <a:t>войнами-интернационалистами </a:t>
            </a:r>
            <a:endParaRPr lang="ru-RU" altLang="ru-RU" sz="1100" dirty="0">
              <a:sym typeface="+mn-ea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2165" y="843558"/>
            <a:ext cx="6963148" cy="2649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КУЛЬТУРНАЯ ЖИЗНЬ КОЛЛЕДЖА</a:t>
            </a:r>
            <a:endParaRPr lang="en-US" sz="16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1271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дмин\Desktop\день 2 аккредитация\выезд на места прохождения практики\IMG_6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496" y="1092518"/>
            <a:ext cx="2839926" cy="172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дмин\Desktop\день 5 аккредитации\посещение военного завода\IMG_67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6422" y="1092518"/>
            <a:ext cx="2952169" cy="172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Админ\Desktop\день 5 аккредитации\ресторан Жибек Жолы\IMG_67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2542" y="1092518"/>
            <a:ext cx="2879845" cy="172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Админ\Desktop\день 5 аккредитации\выезд в Тургай\IMG_67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496" y="2971301"/>
            <a:ext cx="3008793" cy="188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46496" y="837012"/>
            <a:ext cx="8655892" cy="2649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ВЫЕЗД НА МЕСТА ПРОХОЖДЕНИЯ </a:t>
            </a: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ПРАКТИКИ НА ПРОИЗВОДСТВЕ</a:t>
            </a:r>
            <a:endParaRPr lang="en-US" sz="14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7083" y="2631745"/>
            <a:ext cx="5801508" cy="3231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2200" b="1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100" b="0" dirty="0"/>
              <a:t>811 военный завод</a:t>
            </a:r>
          </a:p>
        </p:txBody>
      </p:sp>
      <p:pic>
        <p:nvPicPr>
          <p:cNvPr id="1026" name="Picture 2" descr="D:\КДМ\фото\аккредитация\день 5 аккредитации\выезд в Тургай\IMG_67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5289" y="2954910"/>
            <a:ext cx="2817637" cy="189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7714" y="4853339"/>
            <a:ext cx="5766607" cy="29016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2200" b="1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100" b="0" dirty="0"/>
              <a:t>ТОО «</a:t>
            </a:r>
            <a:r>
              <a:rPr lang="ru-RU" sz="1100" b="0" dirty="0" err="1"/>
              <a:t>Торгай</a:t>
            </a:r>
            <a:r>
              <a:rPr lang="ru-RU" sz="1100" b="0" dirty="0"/>
              <a:t>» репродуктор по выращиванию КРС мясной породы «Абердин-</a:t>
            </a:r>
            <a:r>
              <a:rPr lang="ru-RU" sz="1100" b="0" dirty="0" err="1"/>
              <a:t>Ангус</a:t>
            </a:r>
            <a:r>
              <a:rPr lang="ru-RU" sz="1100" b="0" dirty="0"/>
              <a:t>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32505" y="2631309"/>
            <a:ext cx="2869882" cy="32360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22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100" dirty="0"/>
              <a:t>Ресторан «</a:t>
            </a:r>
            <a:r>
              <a:rPr lang="ru-RU" sz="1100" dirty="0" err="1"/>
              <a:t>Жибек</a:t>
            </a:r>
            <a:r>
              <a:rPr lang="ru-RU" sz="1100" dirty="0"/>
              <a:t> </a:t>
            </a:r>
            <a:r>
              <a:rPr lang="ru-RU" sz="1100" dirty="0" err="1"/>
              <a:t>Жолы</a:t>
            </a:r>
            <a:r>
              <a:rPr lang="ru-RU" sz="1100" dirty="0"/>
              <a:t>»</a:t>
            </a:r>
          </a:p>
        </p:txBody>
      </p:sp>
      <p:pic>
        <p:nvPicPr>
          <p:cNvPr id="1027" name="Picture 3" descr="D:\КДМ\фото\аккредитация\день 2 аккредитация\выезд на места прохождения практики\IMG_63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4322" y="2954909"/>
            <a:ext cx="2888066" cy="189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2542" y="4853338"/>
            <a:ext cx="2879846" cy="2901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22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100" dirty="0" err="1"/>
              <a:t>Шиномонтаж</a:t>
            </a:r>
            <a:r>
              <a:rPr lang="ru-RU" sz="1100" dirty="0"/>
              <a:t> </a:t>
            </a:r>
            <a:r>
              <a:rPr lang="ru-RU" sz="1100" dirty="0" smtClean="0"/>
              <a:t>ИП </a:t>
            </a:r>
            <a:r>
              <a:rPr lang="ru-RU" sz="1100" dirty="0"/>
              <a:t>«Федюшин»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0577">
        <p:split orient="vert"/>
      </p:transition>
    </mc:Choice>
    <mc:Fallback>
      <p:transition spd="slow" advTm="1057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6" descr="D:\Сборник фото\Фото\В газету\Баскетбол\IMG_3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2466" y="539024"/>
            <a:ext cx="2780332" cy="197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Рисунок 6" descr="C:\Users\Koledzh\Desktop\Фото\Лыжи\IMG_42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5820" y="3123175"/>
            <a:ext cx="2954134" cy="181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Рисунок 7" descr="D:\Мадик\Работа\Соревнования\Фото соревнований\Футбол 2015\20151001_1322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02"/>
          <a:stretch>
            <a:fillRect/>
          </a:stretch>
        </p:blipFill>
        <p:spPr bwMode="auto">
          <a:xfrm>
            <a:off x="3240837" y="539025"/>
            <a:ext cx="2966106" cy="197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7" descr="C:\Users\Виктор\Desktop\день здоровья\IMG_045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6364" y="3071743"/>
            <a:ext cx="2817920" cy="189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" descr="C:\Users\Виктор\Desktop\РАБОЧИЙ СТОЛ\Новая папка (2)\фото соревнований\3.Настольные виды\20161012_17244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907" y="3071744"/>
            <a:ext cx="3065065" cy="199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C:\Users\Виктор\Desktop\РАБОЧИЙ СТОЛ\Новая папка (2)\фото соревнований\3.Настольные виды\20161013_14422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64"/>
          <a:stretch>
            <a:fillRect/>
          </a:stretch>
        </p:blipFill>
        <p:spPr bwMode="auto">
          <a:xfrm>
            <a:off x="167735" y="555526"/>
            <a:ext cx="3061983" cy="195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238034" y="2613850"/>
            <a:ext cx="2930543" cy="35597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4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altLang="ru-RU" sz="1100" dirty="0"/>
              <a:t>Внутриколледжный турнир по мини футболу на кубок руководителя колледжа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6126778" y="4797590"/>
            <a:ext cx="2837505" cy="34591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4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altLang="ru-RU" sz="1100" dirty="0"/>
              <a:t>День здоровья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183952" y="2620923"/>
            <a:ext cx="2780330" cy="35597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4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altLang="ru-RU" sz="1100" dirty="0"/>
              <a:t>Внутриколледжный турнир по баскетболу на кубок руководителя колледжа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107504" y="4786430"/>
            <a:ext cx="3075116" cy="35707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4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altLang="ru-RU" sz="1100" dirty="0"/>
              <a:t>Внутриколледжный турнир по настольному теннису на кубок руководителя колледжа</a:t>
            </a: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3215820" y="4786430"/>
            <a:ext cx="2868349" cy="35707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4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altLang="ru-RU" sz="1100" dirty="0"/>
              <a:t>Внутриколледжный турнир по зимним видам на кубок руководителя колледжа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496723" y="123478"/>
            <a:ext cx="6912768" cy="354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СПОРТИВНАЯ ЖИЗНЬ КОЛЛЕДЖА</a:t>
            </a:r>
            <a:endParaRPr lang="en-US" sz="14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93171" y="2613850"/>
            <a:ext cx="3036547" cy="35597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4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altLang="ru-RU" sz="1100" dirty="0"/>
              <a:t>Внутриколледжный турнир по </a:t>
            </a:r>
            <a:r>
              <a:rPr lang="ru-RU" altLang="ru-RU" sz="1100" dirty="0" err="1"/>
              <a:t>тогыз</a:t>
            </a:r>
            <a:r>
              <a:rPr lang="ru-RU" altLang="ru-RU" sz="1100" dirty="0"/>
              <a:t> </a:t>
            </a:r>
            <a:r>
              <a:rPr lang="ru-RU" altLang="ru-RU" sz="1100" dirty="0" err="1"/>
              <a:t>кумалак</a:t>
            </a:r>
            <a:r>
              <a:rPr lang="ru-RU" altLang="ru-RU" sz="1100" dirty="0"/>
              <a:t> на кубок руководителя колледжа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4500">
        <p:circle/>
      </p:transition>
    </mc:Choice>
    <mc:Fallback>
      <p:transition spd="slow" advTm="45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Сборник фото\Фото\В газету\Футбол\IMG_2989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t="36998"/>
          <a:stretch/>
        </p:blipFill>
        <p:spPr bwMode="auto">
          <a:xfrm>
            <a:off x="1183684" y="2639522"/>
            <a:ext cx="6650435" cy="2357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5059" name="Рисунок 5" descr="D:\Мадик\Работа\Соревнования\Фото соревнований\Футбол 2015\20151001_141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15542"/>
            <a:ext cx="3879850" cy="192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Рисунок 7" descr="D:\Мадик\Работа\Соревнования\Фото соревнований\Футбол 2015\20151001_1519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388" y="515541"/>
            <a:ext cx="4075112" cy="196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1971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3612">
        <p:circle/>
      </p:transition>
    </mc:Choice>
    <mc:Fallback>
      <p:transition spd="slow" advClick="0" advTm="361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6" y="3237310"/>
            <a:ext cx="3584575" cy="179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8"/>
          <p:cNvSpPr txBox="1">
            <a:spLocks noChangeArrowheads="1"/>
          </p:cNvSpPr>
          <p:nvPr/>
        </p:nvSpPr>
        <p:spPr bwMode="auto">
          <a:xfrm>
            <a:off x="877888" y="115760"/>
            <a:ext cx="7783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9pPr>
          </a:lstStyle>
          <a:p>
            <a:pPr algn="ctr"/>
            <a:r>
              <a:rPr lang="ru-RU" altLang="ru-RU" sz="4000" b="1" i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Ведущие социальные партнеры</a:t>
            </a:r>
          </a:p>
        </p:txBody>
      </p:sp>
      <p:sp>
        <p:nvSpPr>
          <p:cNvPr id="30724" name="TextBox 9"/>
          <p:cNvSpPr txBox="1">
            <a:spLocks noChangeArrowheads="1"/>
          </p:cNvSpPr>
          <p:nvPr/>
        </p:nvSpPr>
        <p:spPr bwMode="auto">
          <a:xfrm>
            <a:off x="4094163" y="2845564"/>
            <a:ext cx="47990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АО «811 Авторемонтный завод КИ»</a:t>
            </a:r>
          </a:p>
        </p:txBody>
      </p:sp>
      <p:pic>
        <p:nvPicPr>
          <p:cNvPr id="30725" name="Picture 2" descr="F:\20131121_142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8034"/>
            <a:ext cx="3024188" cy="170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0235" y="685124"/>
            <a:ext cx="3923928" cy="707886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2000" b="1" dirty="0">
                <a:ln w="3175">
                  <a:noFill/>
                </a:ln>
                <a:solidFill>
                  <a:srgbClr val="D567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ИП Калиев </a:t>
            </a:r>
          </a:p>
          <a:p>
            <a:pPr algn="ctr" eaLnBrk="0" hangingPunct="0">
              <a:defRPr/>
            </a:pPr>
            <a:r>
              <a:rPr lang="ru-RU" sz="2000" b="1" dirty="0">
                <a:ln w="3175">
                  <a:noFill/>
                </a:ln>
                <a:solidFill>
                  <a:srgbClr val="D567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ресторан «Асылсат»</a:t>
            </a:r>
          </a:p>
        </p:txBody>
      </p:sp>
      <p:sp>
        <p:nvSpPr>
          <p:cNvPr id="30727" name="Прямоугольник 13"/>
          <p:cNvSpPr>
            <a:spLocks noChangeArrowheads="1"/>
          </p:cNvSpPr>
          <p:nvPr/>
        </p:nvSpPr>
        <p:spPr bwMode="auto">
          <a:xfrm>
            <a:off x="5479257" y="685124"/>
            <a:ext cx="2028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ТОО «Торгай»</a:t>
            </a:r>
          </a:p>
        </p:txBody>
      </p:sp>
      <p:pic>
        <p:nvPicPr>
          <p:cNvPr id="30728" name="Picture 4" descr="F:\20131121_1432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238" b="5580"/>
          <a:stretch>
            <a:fillRect/>
          </a:stretch>
        </p:blipFill>
        <p:spPr bwMode="auto">
          <a:xfrm>
            <a:off x="1376380" y="3232546"/>
            <a:ext cx="3302000" cy="191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1" descr="C:\Users\Виктор\Desktop\Областной смотр-2015\100NIKON\DSCN16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22" t="9972" b="17371"/>
          <a:stretch>
            <a:fillRect/>
          </a:stretch>
        </p:blipFill>
        <p:spPr bwMode="auto">
          <a:xfrm>
            <a:off x="4716335" y="1105903"/>
            <a:ext cx="3900487" cy="147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4835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327">
        <p:fade/>
      </p:transition>
    </mc:Choice>
    <mc:Fallback>
      <p:transition spd="med" advClick="0" advTm="63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81" t="13068" r="14004" b="5354"/>
          <a:stretch/>
        </p:blipFill>
        <p:spPr bwMode="auto">
          <a:xfrm>
            <a:off x="147813" y="503252"/>
            <a:ext cx="4075663" cy="2556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83" t="8688" r="16782" b="9872"/>
          <a:stretch/>
        </p:blipFill>
        <p:spPr bwMode="auto">
          <a:xfrm>
            <a:off x="4236246" y="2541363"/>
            <a:ext cx="2613549" cy="1718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s://psv4.userapi.com/c856328/u254547826/docs/d17/0a964a3eed3c/Screenshot_20191011-142121.png?extra=76UfHSTQMWE2axoT0ZushyC6wqUzo4rySbXP3CRRxqkZxiTUgGQGNq2fLe6ulGdb6pRygb4Zch6tF9CqhuYcXx9x0mjhKJUpJcRxBHMZ9ltOX8GhCPqi2obNL9FeBLBhHVL5I3Qi9gkxeR2Xfr-tZ3E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71"/>
          <a:stretch/>
        </p:blipFill>
        <p:spPr bwMode="auto">
          <a:xfrm>
            <a:off x="7002276" y="517916"/>
            <a:ext cx="2088232" cy="3557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8" t="5469" r="1604" b="5894"/>
          <a:stretch/>
        </p:blipFill>
        <p:spPr bwMode="auto">
          <a:xfrm>
            <a:off x="4306088" y="509632"/>
            <a:ext cx="2667347" cy="1427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1063" y="3180333"/>
            <a:ext cx="3484462" cy="61555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1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Официальный сайт колледжа.</a:t>
            </a:r>
          </a:p>
          <a:p>
            <a:r>
              <a:rPr lang="ru-RU" dirty="0"/>
              <a:t>Электронный адрес:</a:t>
            </a:r>
          </a:p>
          <a:p>
            <a:r>
              <a:rPr lang="en-US" dirty="0">
                <a:hlinkClick r:id="rId6"/>
              </a:rPr>
              <a:t>http://pt0001.ereymentau.aqmoedu.kz/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262707" y="2081500"/>
            <a:ext cx="2613549" cy="4303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1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000" dirty="0"/>
              <a:t>Страница в </a:t>
            </a:r>
            <a:r>
              <a:rPr lang="en-US" sz="1000" dirty="0"/>
              <a:t>Facebook</a:t>
            </a:r>
            <a:r>
              <a:rPr lang="ru-RU" sz="1000" dirty="0"/>
              <a:t> </a:t>
            </a:r>
            <a:r>
              <a:rPr lang="en-US" sz="1000" dirty="0">
                <a:hlinkClick r:id="rId7"/>
              </a:rPr>
              <a:t>https://</a:t>
            </a:r>
            <a:r>
              <a:rPr lang="en-US" sz="1000" dirty="0" smtClean="0">
                <a:hlinkClick r:id="rId7"/>
              </a:rPr>
              <a:t>www.facebook.com/profile.php?id=100040136121795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288781" y="4321804"/>
            <a:ext cx="2613549" cy="3292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1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000" dirty="0"/>
              <a:t>Студенческая группа в </a:t>
            </a:r>
            <a:r>
              <a:rPr lang="en-US" sz="1000" dirty="0"/>
              <a:t>VK</a:t>
            </a:r>
          </a:p>
          <a:p>
            <a:r>
              <a:rPr lang="en-US" sz="1000" dirty="0"/>
              <a:t> </a:t>
            </a:r>
            <a:r>
              <a:rPr lang="en-US" sz="1000" dirty="0">
                <a:hlinkClick r:id="rId8"/>
              </a:rPr>
              <a:t>https://vk.com/stud_group_erm</a:t>
            </a:r>
            <a:endParaRPr lang="ru-R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7002276" y="4129066"/>
            <a:ext cx="1996629" cy="2616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100" b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Страница в </a:t>
            </a:r>
            <a:r>
              <a:rPr lang="en-US" dirty="0" err="1"/>
              <a:t>Instagram</a:t>
            </a:r>
            <a:endParaRPr lang="ru-RU" dirty="0"/>
          </a:p>
        </p:txBody>
      </p:sp>
      <p:pic>
        <p:nvPicPr>
          <p:cNvPr id="2058" name="Picture 10" descr="Похожее изображ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8073" y="3925363"/>
            <a:ext cx="1630442" cy="73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46496" y="195486"/>
            <a:ext cx="8655892" cy="2649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Работа в социальных сетях</a:t>
            </a:r>
            <a:endParaRPr lang="en-US" sz="14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2547963"/>
      </p:ext>
    </p:extLst>
  </p:cSld>
  <p:clrMapOvr>
    <a:masterClrMapping/>
  </p:clrMapOvr>
  <p:transition spd="slow" advTm="5719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F:\Рыженко А.И\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2147888"/>
            <a:ext cx="1858963" cy="1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Рыженко А.И\017.jpg"/>
          <p:cNvPicPr>
            <a:picLocks noChangeAspect="1" noChangeArrowheads="1"/>
          </p:cNvPicPr>
          <p:nvPr/>
        </p:nvPicPr>
        <p:blipFill rotWithShape="1">
          <a:blip r:embed="rId3" cstate="print"/>
          <a:srcRect l="3190" t="6131" r="5353" b="3954"/>
          <a:stretch>
            <a:fillRect/>
          </a:stretch>
        </p:blipFill>
        <p:spPr bwMode="auto">
          <a:xfrm>
            <a:off x="4987925" y="2192338"/>
            <a:ext cx="1827213" cy="103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5" descr="C:\Users\Админ\Desktop\2019-10-10\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495"/>
          <a:stretch>
            <a:fillRect/>
          </a:stretch>
        </p:blipFill>
        <p:spPr bwMode="auto">
          <a:xfrm>
            <a:off x="4040188" y="842963"/>
            <a:ext cx="105886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C:\Users\Админ\Desktop\2019-10-10\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9150" y="842963"/>
            <a:ext cx="938213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Админ\Desktop\КОПИИ ДОКУМЕНТОВ\0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8425" y="831850"/>
            <a:ext cx="1093788" cy="125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6" descr="C:\Users\Админ\Desktop\2019-10-10\0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6113" y="847725"/>
            <a:ext cx="116205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F:\Рыженко А.И\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5550" y="2206625"/>
            <a:ext cx="1150938" cy="126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:\вотлд скилс\img335.jpg"/>
          <p:cNvPicPr>
            <a:picLocks noChangeAspect="1" noChangeArrowheads="1"/>
          </p:cNvPicPr>
          <p:nvPr/>
        </p:nvPicPr>
        <p:blipFill>
          <a:blip r:embed="rId9" cstate="print">
            <a:lum bright="-12000" contrast="30000"/>
          </a:blip>
          <a:srcRect l="6325" t="2106" r="1675" b="-47"/>
          <a:stretch>
            <a:fillRect/>
          </a:stretch>
        </p:blipFill>
        <p:spPr bwMode="auto">
          <a:xfrm>
            <a:off x="6392863" y="847725"/>
            <a:ext cx="989012" cy="125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28713" y="211138"/>
            <a:ext cx="7140575" cy="4159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3163" tIns="51581" rIns="103163" bIns="51581" anchor="ctr"/>
          <a:lstStyle/>
          <a:p>
            <a:pPr algn="ctr">
              <a:defRPr/>
            </a:pPr>
            <a:r>
              <a:rPr lang="kk-KZ" altLang="ru-RU" sz="1400" b="1" dirty="0">
                <a:solidFill>
                  <a:srgbClr val="000000"/>
                </a:solidFill>
                <a:latin typeface="Times New Roman" pitchFamily="18" charset="0"/>
              </a:rPr>
              <a:t>ДОСТИЖЕНИЯ</a:t>
            </a:r>
            <a:endParaRPr lang="en-US" altLang="ru-RU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02" name="Picture 6" descr="F:\Рыженко А.И\0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80225" y="831850"/>
            <a:ext cx="927100" cy="125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9" descr="F:\Рыженко А.И\00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1050" y="2252663"/>
            <a:ext cx="9810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Админ\Desktop\2019-10-10\00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50125" y="847725"/>
            <a:ext cx="901700" cy="125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3" descr="C:\Users\Админ\Desktop\2019-10-10\0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2588" y="831850"/>
            <a:ext cx="966787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Админ\Desktop\2019-10-10\00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69250" y="2257425"/>
            <a:ext cx="1000125" cy="126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9525" y="714375"/>
          <a:ext cx="3852863" cy="286702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3486"/>
                <a:gridCol w="1186583"/>
                <a:gridCol w="2232794"/>
              </a:tblGrid>
              <a:tr h="360329">
                <a:tc gridSpan="3"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студентов в областных и республиканских конкурсах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2" marR="91462" marT="45712" marB="4571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8759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2" marR="91462" marT="45712" marB="45712"/>
                </a:tc>
                <a:tc>
                  <a:txBody>
                    <a:bodyPr/>
                    <a:lstStyle/>
                    <a:p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Дашын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Кулзира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2" marR="91462" marT="45712" marB="45712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место в республиканском конкурсе сочинений, посвященном 71-летию ВОВ (2016 год)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2" marR="91462" marT="45712" marB="45712"/>
                </a:tc>
              </a:tr>
              <a:tr h="414308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2" marR="91462" marT="45712" marB="45712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Борисов Михаил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2" marR="91462" marT="45712" marB="45712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 в областном конкурсе </a:t>
                      </a:r>
                      <a:r>
                        <a:rPr lang="en-US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WorldSkills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(2018 г.)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2" marR="91462" marT="45712" marB="45712"/>
                </a:tc>
              </a:tr>
              <a:tr h="396314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2" marR="91462" marT="45712" marB="45712"/>
                </a:tc>
                <a:tc>
                  <a:txBody>
                    <a:bodyPr/>
                    <a:lstStyle/>
                    <a:p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Деткина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Евгения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2" marR="91462" marT="45712" marB="45712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 в международной олимпиаде по химии (2016 г)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2" marR="91462" marT="45712" marB="45712"/>
                </a:tc>
              </a:tr>
              <a:tr h="573657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2" marR="91462" marT="45712" marB="45712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Ямпольский Александр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2" marR="91462" marT="45712" marB="45712"/>
                </a:tc>
                <a:tc>
                  <a:txBody>
                    <a:bodyPr/>
                    <a:lstStyle/>
                    <a:p>
                      <a:pPr marL="0" marR="0" indent="0" algn="l" defTabSz="1031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 в областном конкурсе </a:t>
                      </a:r>
                      <a:r>
                        <a:rPr lang="en-US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WorldSkills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(2017 г.)</a:t>
                      </a:r>
                    </a:p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2" marR="91462" marT="45712" marB="45712"/>
                </a:tc>
              </a:tr>
              <a:tr h="573657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2" marR="91462" marT="45712" marB="45712"/>
                </a:tc>
                <a:tc>
                  <a:txBody>
                    <a:bodyPr/>
                    <a:lstStyle/>
                    <a:p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Молдабаева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Анель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Жантасов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Дамир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2" marR="91462" marT="45712" marB="45712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 в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областном онлайн- конкурсе «Физкультура без границ» (2020 г.)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2" marR="91462" marT="45712" marB="45712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7175" y="3795713"/>
            <a:ext cx="2971800" cy="10302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3163" tIns="51581" rIns="103163" bIns="51581"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318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318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318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318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zh-CN" sz="1200" dirty="0" smtClean="0">
                <a:solidFill>
                  <a:srgbClr val="000000"/>
                </a:solidFill>
                <a:latin typeface="Times New Roman" pitchFamily="18" charset="0"/>
              </a:rPr>
              <a:t>1 место в областном конкурсе в номинации </a:t>
            </a:r>
          </a:p>
          <a:p>
            <a:pPr algn="ctr" eaLnBrk="1" hangingPunct="1">
              <a:defRPr/>
            </a:pPr>
            <a:r>
              <a:rPr lang="ru-RU" altLang="zh-CN" sz="1200" dirty="0" smtClean="0">
                <a:solidFill>
                  <a:srgbClr val="000000"/>
                </a:solidFill>
                <a:latin typeface="Times New Roman" pitchFamily="18" charset="0"/>
              </a:rPr>
              <a:t>«Самый «зелёный» колледж» в рамках реализации </a:t>
            </a:r>
            <a:r>
              <a:rPr lang="ru-RU" altLang="zh-CN" sz="1200" dirty="0" err="1" smtClean="0">
                <a:solidFill>
                  <a:srgbClr val="000000"/>
                </a:solidFill>
                <a:latin typeface="Times New Roman" pitchFamily="18" charset="0"/>
              </a:rPr>
              <a:t>подпроекта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itchFamily="18" charset="0"/>
              </a:rPr>
              <a:t> «</a:t>
            </a:r>
            <a:r>
              <a:rPr lang="ru-RU" altLang="zh-CN" sz="1200" dirty="0" err="1" smtClean="0">
                <a:solidFill>
                  <a:srgbClr val="000000"/>
                </a:solidFill>
                <a:latin typeface="Times New Roman" pitchFamily="18" charset="0"/>
              </a:rPr>
              <a:t>Табиғат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zh-CN" sz="1200" dirty="0" err="1" smtClean="0">
                <a:solidFill>
                  <a:srgbClr val="000000"/>
                </a:solidFill>
                <a:latin typeface="Times New Roman" pitchFamily="18" charset="0"/>
              </a:rPr>
              <a:t>бесігі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itchFamily="18" charset="0"/>
              </a:rPr>
              <a:t>» программы «</a:t>
            </a:r>
            <a:r>
              <a:rPr lang="ru-RU" altLang="zh-CN" sz="1200" dirty="0" err="1" smtClean="0">
                <a:solidFill>
                  <a:srgbClr val="000000"/>
                </a:solidFill>
                <a:latin typeface="Times New Roman" pitchFamily="18" charset="0"/>
              </a:rPr>
              <a:t>Рухани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zh-CN" sz="1200" dirty="0" err="1" smtClean="0">
                <a:solidFill>
                  <a:srgbClr val="000000"/>
                </a:solidFill>
                <a:latin typeface="Times New Roman" pitchFamily="18" charset="0"/>
              </a:rPr>
              <a:t>жанғыру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itchFamily="18" charset="0"/>
              </a:rPr>
              <a:t>» 2019 г.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92513" y="3438525"/>
          <a:ext cx="5551487" cy="1603374"/>
        </p:xfrm>
        <a:graphic>
          <a:graphicData uri="http://schemas.openxmlformats.org/drawingml/2006/table">
            <a:tbl>
              <a:tblPr/>
              <a:tblGrid>
                <a:gridCol w="822325"/>
                <a:gridCol w="4729162"/>
              </a:tblGrid>
              <a:tr h="243937">
                <a:tc gridSpan="2">
                  <a:txBody>
                    <a:bodyPr/>
                    <a:lstStyle/>
                    <a:p>
                      <a:pPr marL="0" marR="0" lvl="0" indent="0" algn="ctr" defTabSz="1030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Участие в слёте «</a:t>
                      </a:r>
                      <a:r>
                        <a:rPr kumimoji="0" lang="ru-RU" altLang="zh-CN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Агрофорум</a:t>
                      </a:r>
                      <a:r>
                        <a:rPr kumimoji="0" lang="ru-RU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молодых»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7503">
                <a:tc>
                  <a:txBody>
                    <a:bodyPr/>
                    <a:lstStyle/>
                    <a:p>
                      <a:pPr marL="0" marR="0" lvl="0" indent="0" algn="l" defTabSz="1030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0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Arial" pitchFamily="34" charset="0"/>
                        </a:rPr>
                        <a:t>1 место в номинации «Лучший растениевод» студентка 3 курса – Деткина Евгения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85967">
                <a:tc>
                  <a:txBody>
                    <a:bodyPr/>
                    <a:lstStyle/>
                    <a:p>
                      <a:pPr marL="0" marR="0" lvl="0" indent="0" algn="l" defTabSz="1030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Arial" pitchFamily="34" charset="0"/>
                        </a:rPr>
                        <a:t>2018-2019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0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Arial" pitchFamily="34" charset="0"/>
                        </a:rPr>
                        <a:t>1 место в номинации «Лучший растениевод» студент 3 курса – Демешко Никита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85967">
                <a:tc>
                  <a:txBody>
                    <a:bodyPr/>
                    <a:lstStyle/>
                    <a:p>
                      <a:pPr marL="0" marR="0" lvl="0" indent="0" algn="l" defTabSz="1030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0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Arial" pitchFamily="34" charset="0"/>
                        </a:rPr>
                        <a:t>1 место в номинации «Лучший растениевод» студент 1 курса – Евсеев Владимир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50571527"/>
      </p:ext>
    </p:extLst>
  </p:cSld>
  <p:clrMapOvr>
    <a:masterClrMapping/>
  </p:clrMapOvr>
  <p:transition spd="slow" advTm="11170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5216" y="92701"/>
            <a:ext cx="2225961" cy="29651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Внутриколледжный</a:t>
            </a: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конкурс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1162472" cy="7545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4461961"/>
            <a:ext cx="1528936" cy="13266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3528"/>
            <a:ext cx="5112568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6178" y="2949792"/>
            <a:ext cx="5008311" cy="211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47353862"/>
      </p:ext>
    </p:extLst>
  </p:cSld>
  <p:clrMapOvr>
    <a:masterClrMapping/>
  </p:clrMapOvr>
  <p:transition spd="slow" advClick="0" advTm="6000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792" y="187495"/>
            <a:ext cx="4750909" cy="200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6711" y="87474"/>
            <a:ext cx="3964637" cy="1674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540" y="2355727"/>
            <a:ext cx="5514294" cy="232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3834" y="1413523"/>
            <a:ext cx="2800166" cy="37299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98704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1"/>
          <p:cNvSpPr txBox="1">
            <a:spLocks noChangeArrowheads="1"/>
          </p:cNvSpPr>
          <p:nvPr/>
        </p:nvSpPr>
        <p:spPr bwMode="auto">
          <a:xfrm>
            <a:off x="541339" y="98852"/>
            <a:ext cx="79200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9pPr>
          </a:lstStyle>
          <a:p>
            <a:pPr algn="ctr"/>
            <a:r>
              <a:rPr lang="ru-RU" altLang="ru-RU" sz="2400" b="1" i="1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УЧАСТИЕ В ОБЛАСТНЫХ  И   ГОРОДСКИХ МЕРОПРИЯТИЯХ</a:t>
            </a:r>
          </a:p>
        </p:txBody>
      </p:sp>
      <p:pic>
        <p:nvPicPr>
          <p:cNvPr id="48131" name="Рисунок 5" descr="C:\Users\Koledzh\Desktop\Фото на стенд\SAM_1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247" y="1059582"/>
            <a:ext cx="4440817" cy="227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2" descr="D:\работа\АТК\агрофорум 16\фото\SAM_96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2" y="2396800"/>
            <a:ext cx="4248026" cy="238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7182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8" descr="C:\Users\Виктор\Desktop\Агро\20151011_1714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556124"/>
            <a:ext cx="4301355" cy="193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10" descr="C:\Users\Виктор\Desktop\Агро\20151010_134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424" y="1420835"/>
            <a:ext cx="4344890" cy="196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1" descr="C:\Users\Виктор\Desktop\Агро\20151011_1602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00306"/>
            <a:ext cx="4301355" cy="186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0151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6000">
        <p:circle/>
      </p:transition>
    </mc:Choice>
    <mc:Fallback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3" descr="D:\Сборник фото\гурман 2013год\DSC038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406"/>
          <a:stretch>
            <a:fillRect/>
          </a:stretch>
        </p:blipFill>
        <p:spPr bwMode="auto">
          <a:xfrm>
            <a:off x="203327" y="742950"/>
            <a:ext cx="4106769" cy="353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Box 1"/>
          <p:cNvSpPr txBox="1">
            <a:spLocks noChangeArrowheads="1"/>
          </p:cNvSpPr>
          <p:nvPr/>
        </p:nvSpPr>
        <p:spPr bwMode="auto">
          <a:xfrm>
            <a:off x="539751" y="222201"/>
            <a:ext cx="7413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9pPr>
          </a:lstStyle>
          <a:p>
            <a:pPr algn="ctr"/>
            <a:r>
              <a:rPr lang="ru-RU" altLang="ru-RU" sz="2400" b="1" i="1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УЧАСТИЕ В КОНКУРСАХ</a:t>
            </a:r>
          </a:p>
        </p:txBody>
      </p:sp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3885506" y="546885"/>
            <a:ext cx="5006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9pPr>
          </a:lstStyle>
          <a:p>
            <a:pPr algn="ctr"/>
            <a:r>
              <a:rPr lang="ru-RU" altLang="ru-RU" sz="2400" b="1" i="1" dirty="0" smtClean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en-US" altLang="ru-RU" sz="2400" b="1" i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altLang="ru-RU" sz="2400" b="1" i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Гурман 2014</a:t>
            </a:r>
            <a:r>
              <a:rPr lang="en-US" altLang="ru-RU" sz="2400" b="1" i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altLang="ru-RU" sz="2400" b="1" i="1" dirty="0">
              <a:solidFill>
                <a:srgbClr val="D5670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400" b="1" i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3 место за выставку </a:t>
            </a:r>
            <a:r>
              <a:rPr lang="en-US" altLang="ru-RU" sz="2400" b="1" i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altLang="ru-RU" sz="2400" b="1" i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АРТ-Класс</a:t>
            </a:r>
            <a:r>
              <a:rPr lang="en-US" altLang="ru-RU" sz="2400" b="1" i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altLang="ru-RU" sz="2400" b="1" i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, презентацию, </a:t>
            </a:r>
          </a:p>
          <a:p>
            <a:pPr algn="ctr"/>
            <a:r>
              <a:rPr lang="ru-RU" altLang="ru-RU" sz="2400" b="1" i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в номинации </a:t>
            </a:r>
            <a:r>
              <a:rPr lang="en-US" altLang="ru-RU" sz="2400" b="1" i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altLang="ru-RU" sz="2400" b="1" i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Черный ящик</a:t>
            </a:r>
            <a:r>
              <a:rPr lang="en-US" altLang="ru-RU" sz="2400" b="1" i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altLang="ru-RU" sz="2400" b="1" i="1" dirty="0">
              <a:solidFill>
                <a:srgbClr val="D567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0" name="Picture 2" descr="D:\Сборник фото\гурман 2013год\DSC03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38" r="11320"/>
          <a:stretch>
            <a:fillRect/>
          </a:stretch>
        </p:blipFill>
        <p:spPr bwMode="auto">
          <a:xfrm>
            <a:off x="4485091" y="2193131"/>
            <a:ext cx="4645917" cy="276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01443095"/>
      </p:ext>
    </p:extLst>
  </p:cSld>
  <p:clrMapOvr>
    <a:masterClrMapping/>
  </p:clrMapOvr>
  <p:transition spd="slow" advClick="0" advTm="6000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Прямоугольник 1"/>
          <p:cNvSpPr>
            <a:spLocks noChangeArrowheads="1"/>
          </p:cNvSpPr>
          <p:nvPr/>
        </p:nvSpPr>
        <p:spPr bwMode="auto">
          <a:xfrm>
            <a:off x="1835696" y="207465"/>
            <a:ext cx="54408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9pPr>
          </a:lstStyle>
          <a:p>
            <a:pPr algn="ctr"/>
            <a:r>
              <a:rPr lang="kk-KZ" altLang="ru-RU" sz="3600" b="1" i="1" dirty="0" smtClean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altLang="ru-RU" sz="3600" i="1" dirty="0" err="1" smtClean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World</a:t>
            </a:r>
            <a:r>
              <a:rPr lang="en-US" altLang="ru-RU" sz="3600" b="1" i="1" dirty="0" err="1" smtClean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Skills</a:t>
            </a:r>
            <a:r>
              <a:rPr lang="en-US" altLang="ru-RU" sz="3600" b="1" i="1" dirty="0" smtClean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 Kazakhstan</a:t>
            </a:r>
            <a:r>
              <a:rPr lang="kk-KZ" altLang="ru-RU" sz="3600" b="1" i="1" dirty="0" smtClean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sz="3600" dirty="0">
              <a:solidFill>
                <a:srgbClr val="D567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работа\Фото ОП№-!\Ажиханова Назгуль, Агротехнический колледж №8, Ерейментау\DSC03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3024" y="838699"/>
            <a:ext cx="3581464" cy="40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работа\Фото ОП№-!\Ажиханова Назгуль, Агротехнический колледж №8, Ерейментау\DSC03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120" y="951570"/>
            <a:ext cx="5012266" cy="25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465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Виктор\Desktop\РАБОЧИЙ СТОЛ\worldSkils Erm\вотлд скилс\20170309_1528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8850" y="2625765"/>
            <a:ext cx="5229615" cy="235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Виктор\Desktop\РАБОЧИЙ СТОЛ\worldSkils Erm\вотлд скилс\20170302_172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555"/>
            <a:ext cx="5256584" cy="236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656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07504" y="302397"/>
            <a:ext cx="5808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9pPr>
          </a:lstStyle>
          <a:p>
            <a:pPr algn="ctr"/>
            <a:r>
              <a:rPr lang="kk-KZ" altLang="ru-RU" sz="2400" b="1" i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«ТВОЙ </a:t>
            </a:r>
            <a:r>
              <a:rPr lang="kk-KZ" altLang="ru-RU" sz="2400" b="1" i="1" dirty="0" smtClean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СТИЛЬ» </a:t>
            </a:r>
            <a:endParaRPr lang="ru-RU" altLang="ru-RU" sz="2400" b="1" i="1" dirty="0">
              <a:solidFill>
                <a:srgbClr val="D567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1 день\DSC_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4825" y="3059480"/>
            <a:ext cx="3888077" cy="193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1 день\DSC_00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41780"/>
            <a:ext cx="4277388" cy="213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2 день\201610261146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817844"/>
            <a:ext cx="3528392" cy="198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2 день\201610261513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5601" y="533230"/>
            <a:ext cx="4286524" cy="24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9649697"/>
      </p:ext>
    </p:extLst>
  </p:cSld>
  <p:clrMapOvr>
    <a:masterClrMapping/>
  </p:clrMapOvr>
  <p:transition spd="slow" advClick="0" advTm="6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1"/>
          <p:cNvSpPr txBox="1"/>
          <p:nvPr/>
        </p:nvSpPr>
        <p:spPr bwMode="auto">
          <a:xfrm>
            <a:off x="194617" y="195486"/>
            <a:ext cx="8712968" cy="3740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2200" b="1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altLang="ru-RU" sz="1800" dirty="0" smtClean="0">
                <a:sym typeface="+mn-ea"/>
              </a:rPr>
              <a:t>Социальные партнеры</a:t>
            </a:r>
            <a:endParaRPr lang="ru-RU" altLang="ru-RU" sz="1800" dirty="0">
              <a:sym typeface="+mn-ea"/>
            </a:endParaRPr>
          </a:p>
        </p:txBody>
      </p:sp>
      <p:sp>
        <p:nvSpPr>
          <p:cNvPr id="5" name="Загнутый угол 4"/>
          <p:cNvSpPr/>
          <p:nvPr/>
        </p:nvSpPr>
        <p:spPr>
          <a:xfrm>
            <a:off x="166311" y="843558"/>
            <a:ext cx="2158633" cy="648072"/>
          </a:xfrm>
          <a:prstGeom prst="foldedCorner">
            <a:avLst>
              <a:gd name="adj" fmla="val 275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ТОО «ТМЗ СЕРВИС КАЗАХСТАН»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нутый угол 15"/>
          <p:cNvSpPr/>
          <p:nvPr/>
        </p:nvSpPr>
        <p:spPr>
          <a:xfrm>
            <a:off x="4544642" y="1615352"/>
            <a:ext cx="2158633" cy="648072"/>
          </a:xfrm>
          <a:prstGeom prst="foldedCorner">
            <a:avLst>
              <a:gd name="adj" fmla="val 275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ТОО «Ерейментауский учебный пункт»</a:t>
            </a:r>
          </a:p>
        </p:txBody>
      </p:sp>
      <p:sp>
        <p:nvSpPr>
          <p:cNvPr id="17" name="Загнутый угол 16"/>
          <p:cNvSpPr/>
          <p:nvPr/>
        </p:nvSpPr>
        <p:spPr>
          <a:xfrm>
            <a:off x="6732240" y="850745"/>
            <a:ext cx="2158633" cy="648072"/>
          </a:xfrm>
          <a:prstGeom prst="foldedCorner">
            <a:avLst>
              <a:gd name="adj" fmla="val 275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ИП «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Шиносервис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Федюшин»</a:t>
            </a:r>
          </a:p>
        </p:txBody>
      </p:sp>
      <p:sp>
        <p:nvSpPr>
          <p:cNvPr id="30" name="Загнутый угол 29"/>
          <p:cNvSpPr/>
          <p:nvPr/>
        </p:nvSpPr>
        <p:spPr>
          <a:xfrm>
            <a:off x="166310" y="1635646"/>
            <a:ext cx="2158633" cy="648072"/>
          </a:xfrm>
          <a:prstGeom prst="foldedCorner">
            <a:avLst>
              <a:gd name="adj" fmla="val 275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Шиномонтаж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ПИТСТОП» г.Ерейментау</a:t>
            </a:r>
          </a:p>
        </p:txBody>
      </p:sp>
      <p:sp>
        <p:nvSpPr>
          <p:cNvPr id="31" name="Загнутый угол 30"/>
          <p:cNvSpPr/>
          <p:nvPr/>
        </p:nvSpPr>
        <p:spPr>
          <a:xfrm>
            <a:off x="2315816" y="1628219"/>
            <a:ext cx="2158633" cy="648072"/>
          </a:xfrm>
          <a:prstGeom prst="foldedCorner">
            <a:avLst>
              <a:gd name="adj" fmla="val 275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Порхоменко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с.Новомарковка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Ерейментауского района</a:t>
            </a:r>
          </a:p>
        </p:txBody>
      </p:sp>
      <p:sp>
        <p:nvSpPr>
          <p:cNvPr id="32" name="Загнутый угол 31"/>
          <p:cNvSpPr/>
          <p:nvPr/>
        </p:nvSpPr>
        <p:spPr>
          <a:xfrm>
            <a:off x="4560035" y="2427734"/>
            <a:ext cx="2158633" cy="648072"/>
          </a:xfrm>
          <a:prstGeom prst="foldedCorner">
            <a:avLst>
              <a:gd name="adj" fmla="val 275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Мандаев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» ресторан «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Жибек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Жолы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» и «Кочевник»</a:t>
            </a:r>
          </a:p>
        </p:txBody>
      </p:sp>
      <p:sp>
        <p:nvSpPr>
          <p:cNvPr id="33" name="Загнутый угол 32"/>
          <p:cNvSpPr/>
          <p:nvPr/>
        </p:nvSpPr>
        <p:spPr>
          <a:xfrm>
            <a:off x="6723887" y="1635646"/>
            <a:ext cx="2158633" cy="648072"/>
          </a:xfrm>
          <a:prstGeom prst="foldedCorner">
            <a:avLst>
              <a:gd name="adj" fmla="val 275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ИП «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Куанова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» кафе «Пельменная»</a:t>
            </a:r>
          </a:p>
        </p:txBody>
      </p:sp>
      <p:sp>
        <p:nvSpPr>
          <p:cNvPr id="34" name="Загнутый угол 33"/>
          <p:cNvSpPr/>
          <p:nvPr/>
        </p:nvSpPr>
        <p:spPr>
          <a:xfrm>
            <a:off x="150822" y="2427734"/>
            <a:ext cx="2158633" cy="648072"/>
          </a:xfrm>
          <a:prstGeom prst="foldedCorner">
            <a:avLst>
              <a:gd name="adj" fmla="val 275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ИП «Федюшина» кафе «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Алем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35" name="Загнутый угол 34"/>
          <p:cNvSpPr/>
          <p:nvPr/>
        </p:nvSpPr>
        <p:spPr>
          <a:xfrm>
            <a:off x="2386009" y="2427734"/>
            <a:ext cx="2158633" cy="648072"/>
          </a:xfrm>
          <a:prstGeom prst="foldedCorner">
            <a:avLst>
              <a:gd name="adj" fmla="val 275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ИП «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Байкенова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» кафе «Дин-Дин»</a:t>
            </a:r>
          </a:p>
        </p:txBody>
      </p:sp>
      <p:sp>
        <p:nvSpPr>
          <p:cNvPr id="36" name="Загнутый угол 35"/>
          <p:cNvSpPr/>
          <p:nvPr/>
        </p:nvSpPr>
        <p:spPr>
          <a:xfrm>
            <a:off x="4551100" y="3294112"/>
            <a:ext cx="2158633" cy="648072"/>
          </a:xfrm>
          <a:prstGeom prst="foldedCorner">
            <a:avLst>
              <a:gd name="adj" fmla="val 275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СШ - лицей №2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им.Н.Смагулова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Загнутый угол 36"/>
          <p:cNvSpPr/>
          <p:nvPr/>
        </p:nvSpPr>
        <p:spPr>
          <a:xfrm>
            <a:off x="6721435" y="2427734"/>
            <a:ext cx="2158633" cy="648072"/>
          </a:xfrm>
          <a:prstGeom prst="foldedCorner">
            <a:avLst>
              <a:gd name="adj" fmla="val 275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СШ №3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им.Т.Шаханова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Загнутый угол 38"/>
          <p:cNvSpPr/>
          <p:nvPr/>
        </p:nvSpPr>
        <p:spPr>
          <a:xfrm>
            <a:off x="2423791" y="3277894"/>
            <a:ext cx="2158633" cy="648072"/>
          </a:xfrm>
          <a:prstGeom prst="foldedCorner">
            <a:avLst>
              <a:gd name="adj" fmla="val 275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ИП «Харин»</a:t>
            </a:r>
          </a:p>
        </p:txBody>
      </p:sp>
      <p:sp>
        <p:nvSpPr>
          <p:cNvPr id="40" name="Загнутый угол 39"/>
          <p:cNvSpPr/>
          <p:nvPr/>
        </p:nvSpPr>
        <p:spPr>
          <a:xfrm>
            <a:off x="6713376" y="3291830"/>
            <a:ext cx="2158633" cy="648072"/>
          </a:xfrm>
          <a:prstGeom prst="foldedCorner">
            <a:avLst>
              <a:gd name="adj" fmla="val 275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КХ «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Хамзе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42" name="Загнутый угол 41"/>
          <p:cNvSpPr/>
          <p:nvPr/>
        </p:nvSpPr>
        <p:spPr>
          <a:xfrm>
            <a:off x="227376" y="3277894"/>
            <a:ext cx="2158633" cy="648072"/>
          </a:xfrm>
          <a:prstGeom prst="foldedCorner">
            <a:avLst>
              <a:gd name="adj" fmla="val 275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ИП «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Дудникова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Ю.С.»</a:t>
            </a:r>
          </a:p>
        </p:txBody>
      </p:sp>
    </p:spTree>
    <p:extLst>
      <p:ext uri="{BB962C8B-B14F-4D97-AF65-F5344CB8AC3E}">
        <p14:creationId xmlns:p14="http://schemas.microsoft.com/office/powerpoint/2010/main" xmlns="" val="176147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9052">
        <p14:reveal/>
      </p:transition>
    </mc:Choice>
    <mc:Fallback>
      <p:transition spd="slow" advTm="90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SC_07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298" r="6290"/>
          <a:stretch/>
        </p:blipFill>
        <p:spPr bwMode="auto">
          <a:xfrm>
            <a:off x="2627784" y="2922907"/>
            <a:ext cx="4968552" cy="212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DSC_0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939" y="802413"/>
            <a:ext cx="4033595" cy="20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195737" y="75566"/>
            <a:ext cx="63441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9pPr>
          </a:lstStyle>
          <a:p>
            <a:pPr algn="ctr"/>
            <a:r>
              <a:rPr lang="ru-RU" altLang="ru-RU" sz="2400" b="1" i="1" dirty="0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УЧАСТИЕ В ОБЛАСТНЫХ  И ГОРОДСКИХ МЕРОПРИЯТИЯХ</a:t>
            </a:r>
          </a:p>
        </p:txBody>
      </p:sp>
      <p:pic>
        <p:nvPicPr>
          <p:cNvPr id="5" name="Рисунок 4" descr="C:\Users\Koledzh\Desktop\Фото на стенд\IMG_34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02413"/>
            <a:ext cx="3528392" cy="189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1544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Рисунок 3" descr="C:\Users\Koledzh\Desktop\смотр обл\20150411_111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249492"/>
            <a:ext cx="4392488" cy="18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Рисунок 5" descr="C:\Users\Koledzh\Desktop\смотр обл\20150411_102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4463" y="681541"/>
            <a:ext cx="4190995" cy="173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C:\Users\Koledzh\Desktop\Фото на стенд\IMG_34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2" y="2392591"/>
            <a:ext cx="4202999" cy="217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C:\Users\Koledzh\Desktop\Фото на стенд\IMG_34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545" y="2571750"/>
            <a:ext cx="4236027" cy="248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4845824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2187576" y="-31402"/>
            <a:ext cx="4416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宋体" pitchFamily="2" charset="-122"/>
              </a:defRPr>
            </a:lvl9pPr>
          </a:lstStyle>
          <a:p>
            <a:pPr algn="ctr"/>
            <a:r>
              <a:rPr lang="ru-RU" altLang="ru-RU" sz="2400" b="1">
                <a:solidFill>
                  <a:srgbClr val="D5670D"/>
                </a:solidFill>
                <a:latin typeface="Times New Roman" pitchFamily="18" charset="0"/>
                <a:cs typeface="Times New Roman" pitchFamily="18" charset="0"/>
              </a:rPr>
              <a:t>МУЗЕЙ  КОЛЛЕДЖА</a:t>
            </a:r>
          </a:p>
        </p:txBody>
      </p:sp>
      <p:pic>
        <p:nvPicPr>
          <p:cNvPr id="3074" name="Picture 2" descr="D:\Сборник фото\112CANON\IMG_414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95541" y="418796"/>
            <a:ext cx="3945251" cy="2219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075" name="Picture 3" descr="D:\Сборник фото\112CANON\IMG_4148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660260" y="419393"/>
            <a:ext cx="3944188" cy="2218757"/>
          </a:xfrm>
          <a:prstGeom prst="round2DiagRect">
            <a:avLst>
              <a:gd name="adj1" fmla="val 0"/>
              <a:gd name="adj2" fmla="val 1422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076" name="Picture 4" descr="D:\Сборник фото\112CANON\IMG_4156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76119" y="2801206"/>
            <a:ext cx="3964673" cy="2201429"/>
          </a:xfrm>
          <a:prstGeom prst="round2DiagRect">
            <a:avLst>
              <a:gd name="adj1" fmla="val 0"/>
              <a:gd name="adj2" fmla="val 1829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077" name="Picture 5" descr="D:\Сборник фото\112CANON\IMG_4154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660260" y="2811196"/>
            <a:ext cx="3944188" cy="22187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44967487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Сборник фото\112CANON\IMG_4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36"/>
          <a:stretch>
            <a:fillRect/>
          </a:stretch>
        </p:blipFill>
        <p:spPr bwMode="auto">
          <a:xfrm>
            <a:off x="179389" y="419100"/>
            <a:ext cx="4067175" cy="221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D:\Сборник фото\112CANON\IMG_4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9" y="2786063"/>
            <a:ext cx="40671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D:\Сборник фото\112CANON\IMG_41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4" y="419100"/>
            <a:ext cx="3959225" cy="222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D:\Сборник фото\112CANON\IMG_41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4" y="2786063"/>
            <a:ext cx="39592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914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6000">
        <p:blinds dir="vert"/>
      </p:transition>
    </mc:Choice>
    <mc:Fallback>
      <p:transition spd="slow" advClick="0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вотлд скилс\img335.jpg"/>
          <p:cNvPicPr>
            <a:picLocks noChangeAspect="1" noChangeArrowheads="1"/>
          </p:cNvPicPr>
          <p:nvPr/>
        </p:nvPicPr>
        <p:blipFill>
          <a:blip r:embed="rId2" cstate="print">
            <a:lum bright="-12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25" t="2106" r="1675" b="-47"/>
          <a:stretch>
            <a:fillRect/>
          </a:stretch>
        </p:blipFill>
        <p:spPr bwMode="auto">
          <a:xfrm>
            <a:off x="3995936" y="1031226"/>
            <a:ext cx="1152128" cy="1468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281260" y="195486"/>
            <a:ext cx="6963148" cy="2649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ДОСТИЖЕНИЯ</a:t>
            </a:r>
            <a:endParaRPr lang="en-US" sz="14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101" name="Picture 5" descr="F:\Рыженко А.И\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2560" y="2376377"/>
            <a:ext cx="1337512" cy="1464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Рыженко А.И\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7" y="1096732"/>
            <a:ext cx="1224135" cy="1475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Рыженко А.И\0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0" t="6131" r="5353" b="3954"/>
          <a:stretch/>
        </p:blipFill>
        <p:spPr bwMode="auto">
          <a:xfrm>
            <a:off x="0" y="3730365"/>
            <a:ext cx="2432302" cy="1377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:\Рыженко А.И\0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9588" y="3840739"/>
            <a:ext cx="2244907" cy="1302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F:\Рыженко А.И\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067071"/>
            <a:ext cx="1584176" cy="203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\Desktop\2019-10-10\0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0" y="1168740"/>
            <a:ext cx="1224140" cy="1475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\Desktop\2019-10-10\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3830" y="1059582"/>
            <a:ext cx="1744674" cy="202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\Desktop\2019-10-10\0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4662" y="2462172"/>
            <a:ext cx="1207658" cy="162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\Desktop\2019-10-10\00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496"/>
          <a:stretch/>
        </p:blipFill>
        <p:spPr bwMode="auto">
          <a:xfrm>
            <a:off x="5076052" y="2462172"/>
            <a:ext cx="1224140" cy="145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дмин\Desktop\2019-10-10\00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8110" y="3814184"/>
            <a:ext cx="1224136" cy="13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дмин\Desktop\2019-10-10\00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08949"/>
            <a:ext cx="1047718" cy="132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Админ\Desktop\КОПИИ ДОКУМЕНТОВ\05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0062" y="3780569"/>
            <a:ext cx="1152128" cy="1327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80956607"/>
              </p:ext>
            </p:extLst>
          </p:nvPr>
        </p:nvGraphicFramePr>
        <p:xfrm>
          <a:off x="144014" y="1014348"/>
          <a:ext cx="3851922" cy="22585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3380"/>
                <a:gridCol w="1186294"/>
                <a:gridCol w="2232248"/>
              </a:tblGrid>
              <a:tr h="368780">
                <a:tc gridSpan="3"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студентов в областных и республиканских конкурсах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12977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Дашын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Кулзира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 в республиканском конкурсе сочинений, посвященном 71-летию ВОВ (2016 год)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18536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Борисов Михаил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 место в областном конкурсе </a:t>
                      </a:r>
                      <a:r>
                        <a:rPr lang="en-US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WorldSkills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(2018 г.)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33213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Деткина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Евгения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 место в международной олимпиаде по химии (2016 г)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1338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Ямпольский Александр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316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 место в областном конкурсе </a:t>
                      </a:r>
                      <a:r>
                        <a:rPr lang="en-US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WorldSkills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(2017 г.)</a:t>
                      </a:r>
                    </a:p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12150">
        <p:checker/>
      </p:transition>
    </mc:Choice>
    <mc:Fallback>
      <p:transition spd="slow" advTm="1215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3870" y="1267461"/>
            <a:ext cx="1566042" cy="2196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99" y="1315561"/>
            <a:ext cx="1284384" cy="19042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6830" y="1131590"/>
            <a:ext cx="1468946" cy="220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7809" y="1142793"/>
            <a:ext cx="1566667" cy="24554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48" t="13333" r="9353" b="14627"/>
          <a:stretch/>
        </p:blipFill>
        <p:spPr>
          <a:xfrm rot="16200000">
            <a:off x="4906602" y="1555096"/>
            <a:ext cx="2609183" cy="17621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50" t="3981" r="8518"/>
          <a:stretch/>
        </p:blipFill>
        <p:spPr>
          <a:xfrm>
            <a:off x="7067771" y="1149762"/>
            <a:ext cx="1896717" cy="279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8384" y="3651870"/>
            <a:ext cx="1031378" cy="145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3686636"/>
            <a:ext cx="1005615" cy="1412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441766" y="771550"/>
            <a:ext cx="7452321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400" b="1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 smtClean="0"/>
              <a:t>Публикации преподавателей и мастеров </a:t>
            </a:r>
            <a:r>
              <a:rPr lang="ru-RU" dirty="0"/>
              <a:t>в печатных изданиях и на интернет ресурсах</a:t>
            </a:r>
          </a:p>
        </p:txBody>
      </p:sp>
      <p:pic>
        <p:nvPicPr>
          <p:cNvPr id="3074" name="Picture 2" descr="F:\2019-10-11\00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183"/>
          <a:stretch/>
        </p:blipFill>
        <p:spPr bwMode="auto">
          <a:xfrm rot="5400000">
            <a:off x="276719" y="3050607"/>
            <a:ext cx="1286601" cy="162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2019-10-11\00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80" t="13778" r="7631" b="19762"/>
          <a:stretch/>
        </p:blipFill>
        <p:spPr bwMode="auto">
          <a:xfrm>
            <a:off x="1732535" y="3187943"/>
            <a:ext cx="1152721" cy="195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2019-10-11\009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26" t="7259" r="1464" b="25954"/>
          <a:stretch/>
        </p:blipFill>
        <p:spPr bwMode="auto">
          <a:xfrm>
            <a:off x="2899923" y="3469830"/>
            <a:ext cx="1336101" cy="162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2019-10-11\008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26" t="4783" b="52930"/>
          <a:stretch/>
        </p:blipFill>
        <p:spPr bwMode="auto">
          <a:xfrm>
            <a:off x="165795" y="4120446"/>
            <a:ext cx="1620997" cy="104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Рыженко А.И\00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639826"/>
            <a:ext cx="1080120" cy="1485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:\Рыженко А.И\01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98202"/>
            <a:ext cx="1091543" cy="1501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86636"/>
            <a:ext cx="936104" cy="1449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6474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10495">
        <p14:doors dir="vert"/>
      </p:transition>
    </mc:Choice>
    <mc:Fallback>
      <p:transition spd="slow" advTm="104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896545"/>
            <a:ext cx="7435579" cy="5230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Учебно-исследовательская деятельность </a:t>
            </a:r>
            <a:b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преподавателя химии и биологии, Рыженко Анны Ивановны</a:t>
            </a:r>
          </a:p>
        </p:txBody>
      </p:sp>
      <p:pic>
        <p:nvPicPr>
          <p:cNvPr id="3" name="Picture 2" descr="SAM_140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35" t="11466"/>
          <a:stretch/>
        </p:blipFill>
        <p:spPr bwMode="auto">
          <a:xfrm>
            <a:off x="231061" y="3198778"/>
            <a:ext cx="2684755" cy="1389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C:\Users\пользователь\Desktop\неделя 2019\SAM_2052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5519" y="3193470"/>
            <a:ext cx="2616641" cy="1394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31865" y="4694098"/>
            <a:ext cx="8671712" cy="2539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1200" dirty="0">
                <a:latin typeface="Times New Roman" pitchFamily="18" charset="0"/>
                <a:ea typeface="+mj-ea"/>
                <a:cs typeface="Times New Roman" pitchFamily="18" charset="0"/>
              </a:rPr>
              <a:t>Проведение факультативных занятий «ЭКОС» </a:t>
            </a:r>
          </a:p>
        </p:txBody>
      </p:sp>
      <p:pic>
        <p:nvPicPr>
          <p:cNvPr id="6" name="Picture 2" descr="SAM_73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24" b="14285"/>
          <a:stretch>
            <a:fillRect/>
          </a:stretch>
        </p:blipFill>
        <p:spPr bwMode="auto">
          <a:xfrm>
            <a:off x="2494421" y="1491630"/>
            <a:ext cx="2077579" cy="1213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AM_03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8983" y="3211142"/>
            <a:ext cx="2113457" cy="144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296" y="1499012"/>
            <a:ext cx="1936440" cy="1216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4328" y="1502669"/>
            <a:ext cx="1751888" cy="1213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4" descr="C:\Users\пользователь\Desktop\фото 2019\IMG_20190530_11433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746960" y="1491630"/>
            <a:ext cx="1929496" cy="1213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31865" y="2749882"/>
            <a:ext cx="8712968" cy="2539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1200" dirty="0">
                <a:latin typeface="Times New Roman" pitchFamily="18" charset="0"/>
                <a:ea typeface="+mj-ea"/>
                <a:cs typeface="Times New Roman" pitchFamily="18" charset="0"/>
              </a:rPr>
              <a:t>Лаборатория растениеводства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0896">
        <p14:window dir="vert"/>
      </p:transition>
    </mc:Choice>
    <mc:Fallback>
      <p:transition spd="slow" advTm="108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059582"/>
            <a:ext cx="7068661" cy="2428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  <a:sym typeface="+mn-ea"/>
              </a:rPr>
              <a:t>Результаты деятельности факультатива «Экос»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864" y="4011910"/>
            <a:ext cx="2971984" cy="102952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160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200" dirty="0"/>
              <a:t>1 место в областном конкурсе в номинации </a:t>
            </a:r>
          </a:p>
          <a:p>
            <a:r>
              <a:rPr lang="ru-RU" sz="1200" dirty="0"/>
              <a:t>«Самый «зелёный» колледж» в рамках реализации </a:t>
            </a:r>
            <a:r>
              <a:rPr lang="ru-RU" sz="1200" dirty="0" err="1"/>
              <a:t>подпроекта</a:t>
            </a:r>
            <a:r>
              <a:rPr lang="ru-RU" sz="1200" dirty="0"/>
              <a:t> «</a:t>
            </a:r>
            <a:r>
              <a:rPr lang="ru-RU" sz="1200" dirty="0" err="1"/>
              <a:t>Табиғат</a:t>
            </a:r>
            <a:r>
              <a:rPr lang="ru-RU" sz="1200" dirty="0"/>
              <a:t> </a:t>
            </a:r>
            <a:r>
              <a:rPr lang="ru-RU" sz="1200" dirty="0" err="1"/>
              <a:t>бесігі</a:t>
            </a:r>
            <a:r>
              <a:rPr lang="ru-RU" sz="1200" dirty="0"/>
              <a:t>» программы «</a:t>
            </a:r>
            <a:r>
              <a:rPr lang="ru-RU" sz="1200" dirty="0" err="1"/>
              <a:t>Рухани</a:t>
            </a:r>
            <a:r>
              <a:rPr lang="ru-RU" sz="1200" dirty="0"/>
              <a:t> </a:t>
            </a:r>
            <a:r>
              <a:rPr lang="ru-RU" sz="1200" dirty="0" err="1"/>
              <a:t>жанғыру</a:t>
            </a:r>
            <a:r>
              <a:rPr lang="ru-RU" sz="1200" dirty="0"/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9416" y="1432032"/>
            <a:ext cx="2263808" cy="24842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30161" y="4011910"/>
            <a:ext cx="2942319" cy="102952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1200" dirty="0">
                <a:latin typeface="Times New Roman" pitchFamily="18" charset="0"/>
                <a:ea typeface="+mj-ea"/>
                <a:cs typeface="Times New Roman" pitchFamily="18" charset="0"/>
              </a:rPr>
              <a:t>Участие в слёте </a:t>
            </a:r>
          </a:p>
          <a:p>
            <a:pPr algn="ctr">
              <a:spcBef>
                <a:spcPct val="0"/>
              </a:spcBef>
            </a:pPr>
            <a:r>
              <a:rPr lang="ru-RU" sz="1200" dirty="0">
                <a:latin typeface="Times New Roman" pitchFamily="18" charset="0"/>
                <a:ea typeface="+mj-ea"/>
                <a:cs typeface="Times New Roman" pitchFamily="18" charset="0"/>
              </a:rPr>
              <a:t>«Агрофорум молодых 2016-2017»</a:t>
            </a:r>
          </a:p>
          <a:p>
            <a:pPr algn="ctr">
              <a:spcBef>
                <a:spcPct val="0"/>
              </a:spcBef>
            </a:pPr>
            <a:r>
              <a:rPr lang="ru-RU" sz="1200" dirty="0">
                <a:latin typeface="Times New Roman" pitchFamily="18" charset="0"/>
                <a:ea typeface="+mj-ea"/>
                <a:cs typeface="Times New Roman" pitchFamily="18" charset="0"/>
              </a:rPr>
              <a:t>1 место в номинации «Лучший растениевод»</a:t>
            </a:r>
          </a:p>
          <a:p>
            <a:pPr algn="ctr">
              <a:spcBef>
                <a:spcPct val="0"/>
              </a:spcBef>
            </a:pPr>
            <a:r>
              <a:rPr lang="ru-RU" sz="1200" dirty="0">
                <a:latin typeface="Times New Roman" pitchFamily="18" charset="0"/>
                <a:ea typeface="+mj-ea"/>
                <a:cs typeface="Times New Roman" pitchFamily="18" charset="0"/>
              </a:rPr>
              <a:t>Студентка 3 курса – Деткина Евгения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7866" y="1419622"/>
            <a:ext cx="2382694" cy="25066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15001" y="4011910"/>
            <a:ext cx="2665618" cy="102952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1200" dirty="0">
                <a:latin typeface="Times New Roman" pitchFamily="18" charset="0"/>
                <a:ea typeface="+mj-ea"/>
                <a:cs typeface="Times New Roman" pitchFamily="18" charset="0"/>
              </a:rPr>
              <a:t>Участие в слёте </a:t>
            </a:r>
          </a:p>
          <a:p>
            <a:pPr algn="ctr">
              <a:spcBef>
                <a:spcPct val="0"/>
              </a:spcBef>
            </a:pPr>
            <a:r>
              <a:rPr lang="ru-RU" sz="1200" dirty="0">
                <a:latin typeface="Times New Roman" pitchFamily="18" charset="0"/>
                <a:ea typeface="+mj-ea"/>
                <a:cs typeface="Times New Roman" pitchFamily="18" charset="0"/>
              </a:rPr>
              <a:t>«Агрофорум молодых 2017-2018»</a:t>
            </a:r>
          </a:p>
          <a:p>
            <a:pPr algn="ctr">
              <a:spcBef>
                <a:spcPct val="0"/>
              </a:spcBef>
            </a:pPr>
            <a:r>
              <a:rPr lang="ru-RU" sz="1200" dirty="0">
                <a:latin typeface="Times New Roman" pitchFamily="18" charset="0"/>
                <a:ea typeface="+mj-ea"/>
                <a:cs typeface="Times New Roman" pitchFamily="18" charset="0"/>
              </a:rPr>
              <a:t>1 место в номинации «Лучший растениевод»</a:t>
            </a:r>
          </a:p>
          <a:p>
            <a:pPr algn="ctr">
              <a:spcBef>
                <a:spcPct val="0"/>
              </a:spcBef>
            </a:pPr>
            <a:r>
              <a:rPr lang="ru-RU" sz="1200" dirty="0">
                <a:latin typeface="Times New Roman" pitchFamily="18" charset="0"/>
                <a:ea typeface="+mj-ea"/>
                <a:cs typeface="Times New Roman" pitchFamily="18" charset="0"/>
              </a:rPr>
              <a:t>Студент 3 курса – Демешко Никита</a:t>
            </a:r>
          </a:p>
        </p:txBody>
      </p:sp>
      <p:pic>
        <p:nvPicPr>
          <p:cNvPr id="3074" name="Picture 2" descr="C:\Users\Админ\Desktop\SAM_21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40" r="16694"/>
          <a:stretch/>
        </p:blipFill>
        <p:spPr bwMode="auto">
          <a:xfrm>
            <a:off x="349705" y="1419622"/>
            <a:ext cx="2736302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11148">
        <p:circle/>
      </p:transition>
    </mc:Choice>
    <mc:Fallback>
      <p:transition spd="slow" advTm="1114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Соңғы қоңырау</a:t>
            </a:r>
            <a:br>
              <a:rPr lang="kk-KZ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kk-KZ" sz="44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Последний звонок</a:t>
            </a:r>
            <a:endParaRPr lang="ru-RU" sz="44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7594"/>
            <a:ext cx="3076042" cy="307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8845" y="1401857"/>
            <a:ext cx="324036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77684"/>
            <a:ext cx="302433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157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6000">
        <p14:warp dir="in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Ақ жол!</a:t>
            </a:r>
            <a:br>
              <a:rPr lang="kk-KZ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kk-KZ" b="1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добрый путь!</a:t>
            </a:r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7534"/>
            <a:ext cx="3821160" cy="38211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31690"/>
            <a:ext cx="5292080" cy="297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06453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5554">
        <p14:flip dir="r"/>
      </p:transition>
    </mc:Choice>
    <mc:Fallback>
      <p:transition spd="slow" advClick="0" advTm="55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7665" y="789552"/>
            <a:ext cx="6768752" cy="411946"/>
          </a:xfrm>
          <a:prstGeom prst="rect">
            <a:avLst/>
          </a:prstGeom>
          <a:noFill/>
        </p:spPr>
        <p:txBody>
          <a:bodyPr wrap="square" lIns="103163" tIns="51581" rIns="103163" bIns="51581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06450" y="195486"/>
            <a:ext cx="6909967" cy="3148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sz="2200" b="1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100" dirty="0"/>
              <a:t>АГРОТЕХНИЧЕСКИЙ КОЛЛЕДЖ </a:t>
            </a:r>
            <a:r>
              <a:rPr lang="ru-RU" sz="1100" dirty="0" smtClean="0"/>
              <a:t> </a:t>
            </a:r>
            <a:r>
              <a:rPr lang="en-US" sz="1100" dirty="0" smtClean="0"/>
              <a:t>ОСУЩЕСТВЛЯЕТ </a:t>
            </a:r>
            <a:r>
              <a:rPr lang="en-US" sz="1100" dirty="0"/>
              <a:t>ПОДГОТОВКУ ПО СПЕЦИАЛЬНОСТЯМ</a:t>
            </a:r>
          </a:p>
        </p:txBody>
      </p:sp>
      <p:pic>
        <p:nvPicPr>
          <p:cNvPr id="6146" name="Picture 2" descr="D:\КДМ\фото\2018-2019 уч год\world skills 2019\world skills повара\IMG_07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40" t="9965" r="33889" b="9479"/>
          <a:stretch/>
        </p:blipFill>
        <p:spPr bwMode="auto">
          <a:xfrm>
            <a:off x="210450" y="627534"/>
            <a:ext cx="1375794" cy="162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10450" y="2499742"/>
            <a:ext cx="1375793" cy="3600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800" dirty="0" smtClean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0508</a:t>
            </a:r>
            <a:r>
              <a:rPr lang="ru-RU" sz="800" dirty="0" smtClean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000-</a:t>
            </a:r>
            <a:r>
              <a:rPr lang="en-US" sz="800" dirty="0" smtClean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«</a:t>
            </a:r>
            <a:r>
              <a:rPr lang="ru-RU" sz="800" dirty="0" smtClean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Организация питания</a:t>
            </a:r>
            <a:r>
              <a:rPr lang="en-US" sz="800" dirty="0" smtClean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lang="en-US" sz="800" dirty="0">
              <a:solidFill>
                <a:schemeClr val="dk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147" name="Picture 3" descr="D:\КДМ\фото\2018-2019 уч год\world skills 2019\открытый урок Ибраев\IMG_04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3612" y="627535"/>
            <a:ext cx="2088233" cy="162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835695" y="2499742"/>
            <a:ext cx="2088234" cy="3960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800" dirty="0">
                <a:latin typeface="Times New Roman" pitchFamily="18" charset="0"/>
                <a:ea typeface="+mj-ea"/>
                <a:cs typeface="Times New Roman" pitchFamily="18" charset="0"/>
              </a:rPr>
              <a:t>1201000 -</a:t>
            </a:r>
            <a:r>
              <a:rPr lang="en-US" sz="800" dirty="0">
                <a:latin typeface="Times New Roman" pitchFamily="18" charset="0"/>
                <a:ea typeface="+mj-ea"/>
                <a:cs typeface="Times New Roman" pitchFamily="18" charset="0"/>
              </a:rPr>
              <a:t> «</a:t>
            </a:r>
            <a:r>
              <a:rPr lang="ru-RU" sz="800" dirty="0">
                <a:latin typeface="Times New Roman" pitchFamily="18" charset="0"/>
                <a:ea typeface="+mj-ea"/>
                <a:cs typeface="Times New Roman" pitchFamily="18" charset="0"/>
              </a:rPr>
              <a:t>Техническое обслуживание, ремонт и эксплуатация автомобильного транспорта</a:t>
            </a:r>
            <a:r>
              <a:rPr lang="en-US" sz="800" dirty="0"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</p:txBody>
      </p:sp>
      <p:pic>
        <p:nvPicPr>
          <p:cNvPr id="6148" name="Picture 4" descr="D:\КДМ\фото\2018-2019 уч год\world skills 2019\вск фермер\IMG_09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9" y="627535"/>
            <a:ext cx="2088232" cy="162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283968" y="2499742"/>
            <a:ext cx="2088233" cy="36004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800" dirty="0" smtClean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15040</a:t>
            </a:r>
            <a:r>
              <a:rPr lang="ru-RU" sz="800" dirty="0" smtClean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00 </a:t>
            </a:r>
            <a:r>
              <a:rPr lang="ru-RU" sz="800" dirty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800" dirty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800" dirty="0" smtClean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ru-RU" sz="800" dirty="0" smtClean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Фермерское хозяйство (по профилю)</a:t>
            </a:r>
            <a:r>
              <a:rPr lang="en-US" sz="800" dirty="0" smtClean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lang="ru-RU" sz="800" dirty="0">
              <a:solidFill>
                <a:schemeClr val="dk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514421" y="2499742"/>
            <a:ext cx="2134081" cy="38108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163" tIns="51581" rIns="103163" bIns="51581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800" dirty="0" smtClean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14010</a:t>
            </a:r>
            <a:r>
              <a:rPr lang="ru-RU" sz="800" dirty="0" smtClean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00 </a:t>
            </a:r>
            <a:r>
              <a:rPr lang="ru-RU" sz="800" dirty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800" dirty="0" smtClean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ru-RU" sz="800" dirty="0" smtClean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Строительство и эксплуатация зданий и сооружений</a:t>
            </a:r>
            <a:r>
              <a:rPr lang="en-US" sz="800" dirty="0" smtClean="0">
                <a:solidFill>
                  <a:schemeClr val="dk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lang="ru-RU" sz="800" dirty="0">
              <a:solidFill>
                <a:schemeClr val="dk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3" name="Picture 2" descr="F:\ПРАКТИКА 2015-2016г\С-2,2 фото\U18wlHg9i8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6776" y="3003798"/>
            <a:ext cx="2186906" cy="1362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D:\Сборник фото\гурман 2013год\DSC038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406"/>
          <a:stretch>
            <a:fillRect/>
          </a:stretch>
        </p:blipFill>
        <p:spPr bwMode="auto">
          <a:xfrm>
            <a:off x="184523" y="3003798"/>
            <a:ext cx="1589089" cy="1362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Виктор\Desktop\каменщики\photo_14564884057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4421" y="2955257"/>
            <a:ext cx="2132287" cy="1459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 descr="D:\Сборник фото\жастар агрофорумы\IMG_256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3968" y="2994246"/>
            <a:ext cx="2088233" cy="14269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6" descr="D:\Сборник фото\Изображение 03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9341" y="627534"/>
            <a:ext cx="2139161" cy="1628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1057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85696"/>
            <a:ext cx="7920880" cy="749238"/>
          </a:xfrm>
          <a:solidFill>
            <a:schemeClr val="accent1"/>
          </a:solidFill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spc="50" dirty="0" smtClean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 </a:t>
            </a:r>
            <a:r>
              <a:rPr lang="ru-RU" sz="4000" b="1" i="1" spc="50" dirty="0" err="1" smtClean="0">
                <a:ln w="11430"/>
                <a:solidFill>
                  <a:srgbClr val="E96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аударғаныңызға</a:t>
            </a:r>
            <a:r>
              <a:rPr lang="ru-RU" sz="4000" b="1" i="1" spc="50" dirty="0" smtClean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spc="50" dirty="0" err="1" smtClean="0">
                <a:ln w="11430"/>
                <a:solidFill>
                  <a:srgbClr val="FF9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рахмет</a:t>
            </a:r>
            <a:r>
              <a:rPr lang="ru-RU" sz="4000" b="1" i="1" spc="50" dirty="0" smtClean="0">
                <a:ln w="11430"/>
                <a:solidFill>
                  <a:srgbClr val="FF9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r>
              <a:rPr lang="ru-RU" sz="4000" b="1" i="1" spc="50" dirty="0" smtClean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spc="50" dirty="0" smtClean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spc="50" dirty="0" smtClean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r>
              <a:rPr lang="ru-RU" sz="4000" b="1" i="1" spc="50" dirty="0" smtClean="0">
                <a:ln w="11430"/>
                <a:solidFill>
                  <a:srgbClr val="FF9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spc="50" dirty="0" smtClean="0">
                <a:ln w="11430"/>
                <a:solidFill>
                  <a:srgbClr val="DC48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4000" b="1" i="1" spc="50" dirty="0" smtClean="0">
                <a:ln w="11430"/>
                <a:solidFill>
                  <a:srgbClr val="FF9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внимание</a:t>
            </a:r>
            <a:r>
              <a:rPr lang="ru-RU" sz="4000" b="1" i="1" spc="50" dirty="0" smtClean="0">
                <a:ln w="11430"/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4000" b="1" i="1" spc="50" dirty="0" smtClean="0">
                <a:ln w="11430"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4000" b="1" i="1" spc="5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000" b="1" i="1" spc="50" dirty="0">
              <a:ln w="11430"/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49692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7600">
        <p14:prism isContent="1"/>
      </p:transition>
    </mc:Choice>
    <mc:Fallback>
      <p:transition spd="slow" advClick="0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Жибраева Р К\Desktop\Работа\Профориентация\портные фото\портные\IMG_09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486"/>
            <a:ext cx="273630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Жибраева Р К\Desktop\Работа\Профориентация\портные фото\портные\IMG-20160412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9084" y="195486"/>
            <a:ext cx="2961068" cy="195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Жибраева Р К\Desktop\Работа\Профориентация\портные фото\портные\IMG-20150320-WA0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9702"/>
            <a:ext cx="2727563" cy="238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Жибраева Р К\Desktop\Работа\Профориентация\портные фото\портные\20160204_124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5486"/>
            <a:ext cx="2736304" cy="432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Жибраева Р К\Desktop\Работа\Профориентация\портные фото\портные\DSC_01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9084" y="2148322"/>
            <a:ext cx="2961068" cy="237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417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3608">
        <p:circle/>
      </p:transition>
    </mc:Choice>
    <mc:Fallback>
      <p:transition spd="slow" advTm="360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043" y="1109668"/>
            <a:ext cx="4422579" cy="186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8131" y="1095037"/>
            <a:ext cx="4345191" cy="183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881" y="3057804"/>
            <a:ext cx="4412740" cy="199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7911" y="3154028"/>
            <a:ext cx="4285410" cy="173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00318" y="249492"/>
            <a:ext cx="5206896" cy="697446"/>
          </a:xfrm>
          <a:prstGeom prst="rect">
            <a:avLst/>
          </a:prstGeom>
          <a:noFill/>
        </p:spPr>
        <p:txBody>
          <a:bodyPr wrap="none" anchor="ctr">
            <a:prstTxWarp prst="textDoubleWave1">
              <a:avLst>
                <a:gd name="adj1" fmla="val 1446"/>
                <a:gd name="adj2" fmla="val -1291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kk-KZ" altLang="ru-RU" sz="4000" b="1" dirty="0" smtClean="0">
                <a:ln w="3175">
                  <a:noFill/>
                </a:ln>
                <a:solidFill>
                  <a:srgbClr val="D5670D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Ашық сабақ</a:t>
            </a:r>
            <a:endParaRPr lang="kk-KZ" altLang="ru-RU" sz="4000" b="1" dirty="0">
              <a:ln w="3175">
                <a:noFill/>
              </a:ln>
              <a:solidFill>
                <a:srgbClr val="D5670D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kk-KZ" sz="4000" b="1" dirty="0" smtClean="0">
                <a:ln w="3175">
                  <a:noFill/>
                </a:ln>
                <a:solidFill>
                  <a:srgbClr val="D5670D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Открытый урок</a:t>
            </a:r>
            <a:endParaRPr lang="ru-RU" sz="4000" b="1" dirty="0">
              <a:ln w="3175">
                <a:noFill/>
              </a:ln>
              <a:solidFill>
                <a:srgbClr val="D5670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890704"/>
      </p:ext>
    </p:extLst>
  </p:cSld>
  <p:clrMapOvr>
    <a:masterClrMapping/>
  </p:clrMapOvr>
  <p:transition spd="slow" advClick="0" advTm="5947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20160901_1006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3049" y="1059582"/>
            <a:ext cx="4578561" cy="2187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7" y="357504"/>
            <a:ext cx="4756847" cy="702079"/>
          </a:xfrm>
          <a:prstGeom prst="rect">
            <a:avLst/>
          </a:prstGeom>
          <a:noFill/>
        </p:spPr>
        <p:txBody>
          <a:bodyPr wrap="none" numCol="1">
            <a:prstTxWarp prst="textDoubleWave1">
              <a:avLst>
                <a:gd name="adj1" fmla="val 6250"/>
                <a:gd name="adj2" fmla="val -4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algn="ctr" eaLnBrk="0" hangingPunct="0">
              <a:defRPr sz="4000" b="1">
                <a:ln w="3175">
                  <a:noFill/>
                </a:ln>
                <a:solidFill>
                  <a:srgbClr val="D567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Білім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күні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– День знаний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2" descr="C:\Users\Виктор\Desktop\Новая папка\IMG-20170902-WA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27" y="2950857"/>
            <a:ext cx="4778005" cy="2188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Виктор\Desktop\Новая папка\IMG-20170902-WA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50" y="141480"/>
            <a:ext cx="4518151" cy="25414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610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678">
        <p14:reveal/>
      </p:transition>
    </mc:Choice>
    <mc:Fallback>
      <p:transition spd="slow" advClick="0" advTm="56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1777</TotalTime>
  <Words>1068</Words>
  <Application>Microsoft Office PowerPoint</Application>
  <PresentationFormat>Экран (16:9)</PresentationFormat>
  <Paragraphs>192</Paragraphs>
  <Slides>60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День единства народов Казахстана</vt:lpstr>
      <vt:lpstr>Чистота залог здоровья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Внутриколледжный                                 конкурс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Соңғы қоңырау                 Последний звонок</vt:lpstr>
      <vt:lpstr>       Ақ жол!                      В добрый путь!</vt:lpstr>
      <vt:lpstr>Назар аударғаныңызға рахмет!!! 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Гультас Талгатовна</dc:creator>
  <cp:lastModifiedBy>Артем</cp:lastModifiedBy>
  <cp:revision>201</cp:revision>
  <dcterms:created xsi:type="dcterms:W3CDTF">2019-09-04T10:44:00Z</dcterms:created>
  <dcterms:modified xsi:type="dcterms:W3CDTF">2020-12-23T06:50:28Z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1049-11.2.0.8339</vt:lpwstr>
  </property>
</Properties>
</file>